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82" r:id="rId17"/>
    <p:sldId id="280" r:id="rId18"/>
    <p:sldId id="274" r:id="rId19"/>
    <p:sldId id="275" r:id="rId20"/>
    <p:sldId id="276" r:id="rId21"/>
    <p:sldId id="278" r:id="rId22"/>
  </p:sldIdLst>
  <p:sldSz cx="12192000" cy="6858000"/>
  <p:notesSz cx="6858000" cy="9144000"/>
  <p:embeddedFontLst>
    <p:embeddedFont>
      <p:font typeface="Aharoni" panose="02010803020104030203" pitchFamily="2" charset="-79"/>
      <p:bold r:id="rId24"/>
    </p:embeddedFont>
    <p:embeddedFont>
      <p:font typeface="Arial Black" panose="020B0604020202020204" pitchFamily="34" charset="0"/>
      <p:regular r:id="rId25"/>
      <p:bold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hKqiPNKZRzVMxEha5OB7o1ZFt/5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E7EBC5-F250-4CBF-B09A-8491C7EC8F92}">
  <a:tblStyle styleId="{68E7EBC5-F250-4CBF-B09A-8491C7EC8F9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94694"/>
  </p:normalViewPr>
  <p:slideViewPr>
    <p:cSldViewPr snapToGrid="0">
      <p:cViewPr varScale="1">
        <p:scale>
          <a:sx n="121" d="100"/>
          <a:sy n="121"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endParaRPr sz="2000" dirty="0">
              <a:solidFill>
                <a:schemeClr val="dk1"/>
              </a:solidFill>
              <a:latin typeface="Times New Roman"/>
              <a:ea typeface="Times New Roman"/>
              <a:cs typeface="Times New Roman"/>
              <a:sym typeface="Times New Roman"/>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2685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1053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a:spLocks noGrp="1"/>
          </p:cNvSpPr>
          <p:nvPr>
            <p:ph type="pic" idx="2"/>
          </p:nvPr>
        </p:nvSpPr>
        <p:spPr>
          <a:xfrm>
            <a:off x="5183188" y="987425"/>
            <a:ext cx="6172200" cy="4873625"/>
          </a:xfrm>
          <a:prstGeom prst="rect">
            <a:avLst/>
          </a:prstGeom>
          <a:noFill/>
          <a:ln>
            <a:noFill/>
          </a:ln>
        </p:spPr>
      </p:sp>
      <p:sp>
        <p:nvSpPr>
          <p:cNvPr id="64" name="Google Shape;64;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png"/><Relationship Id="rId7" Type="http://schemas.openxmlformats.org/officeDocument/2006/relationships/image" Target="../media/image50.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161850" y="0"/>
            <a:ext cx="12353850" cy="6858001"/>
          </a:xfrm>
          <a:prstGeom prst="rect">
            <a:avLst/>
          </a:prstGeom>
          <a:noFill/>
          <a:ln>
            <a:noFill/>
          </a:ln>
        </p:spPr>
      </p:pic>
      <p:sp>
        <p:nvSpPr>
          <p:cNvPr id="85" name="Google Shape;85;p1"/>
          <p:cNvSpPr txBox="1">
            <a:spLocks noGrp="1"/>
          </p:cNvSpPr>
          <p:nvPr>
            <p:ph type="ctrTitle"/>
          </p:nvPr>
        </p:nvSpPr>
        <p:spPr>
          <a:xfrm>
            <a:off x="1524000" y="2469930"/>
            <a:ext cx="9144000" cy="1082737"/>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IN" sz="5500" b="1" dirty="0">
                <a:solidFill>
                  <a:schemeClr val="lt1"/>
                </a:solidFill>
              </a:rPr>
              <a:t>Amazon's Best Books Seller</a:t>
            </a:r>
            <a:endParaRPr sz="5500" b="1" dirty="0">
              <a:solidFill>
                <a:schemeClr val="lt1"/>
              </a:solidFill>
            </a:endParaRPr>
          </a:p>
        </p:txBody>
      </p:sp>
      <p:sp>
        <p:nvSpPr>
          <p:cNvPr id="86" name="Google Shape;86;p1"/>
          <p:cNvSpPr txBox="1"/>
          <p:nvPr/>
        </p:nvSpPr>
        <p:spPr>
          <a:xfrm>
            <a:off x="7510185" y="6098865"/>
            <a:ext cx="4505100" cy="76941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dirty="0" err="1">
                <a:solidFill>
                  <a:schemeClr val="lt1"/>
                </a:solidFill>
                <a:latin typeface="Times New Roman"/>
                <a:ea typeface="Times New Roman"/>
                <a:cs typeface="Times New Roman"/>
                <a:sym typeface="Times New Roman"/>
              </a:rPr>
              <a:t>Priyatham</a:t>
            </a:r>
            <a:r>
              <a:rPr lang="en-IN" sz="2000" b="1" i="0" u="none" strike="noStrike" cap="none" dirty="0">
                <a:solidFill>
                  <a:schemeClr val="lt1"/>
                </a:solidFill>
                <a:latin typeface="Times New Roman"/>
                <a:ea typeface="Times New Roman"/>
                <a:cs typeface="Times New Roman"/>
                <a:sym typeface="Times New Roman"/>
              </a:rPr>
              <a:t> </a:t>
            </a:r>
            <a:r>
              <a:rPr lang="en-IN" sz="2000" b="1" i="0" u="none" strike="noStrike" cap="none" dirty="0" err="1">
                <a:solidFill>
                  <a:schemeClr val="lt1"/>
                </a:solidFill>
                <a:latin typeface="Times New Roman"/>
                <a:ea typeface="Times New Roman"/>
                <a:cs typeface="Times New Roman"/>
                <a:sym typeface="Times New Roman"/>
              </a:rPr>
              <a:t>Bikumalla</a:t>
            </a:r>
            <a:endParaRPr lang="en-IN" b="1" dirty="0">
              <a:solidFill>
                <a:schemeClr val="lt1"/>
              </a:solidFill>
              <a:ea typeface="Times New Roman"/>
            </a:endParaRPr>
          </a:p>
          <a:p>
            <a:pPr marL="0" marR="0" lvl="0" indent="0" algn="ctr" rtl="0">
              <a:lnSpc>
                <a:spcPct val="100000"/>
              </a:lnSpc>
              <a:spcBef>
                <a:spcPts val="0"/>
              </a:spcBef>
              <a:spcAft>
                <a:spcPts val="0"/>
              </a:spcAft>
              <a:buClr>
                <a:srgbClr val="000000"/>
              </a:buClr>
              <a:buSzPts val="2000"/>
              <a:buFont typeface="Arial"/>
              <a:buNone/>
            </a:pPr>
            <a:r>
              <a:rPr lang="en-IN" sz="1400" b="1" i="0" u="none" strike="noStrike" cap="none" dirty="0">
                <a:solidFill>
                  <a:schemeClr val="lt1"/>
                </a:solidFill>
                <a:latin typeface="Arial"/>
                <a:ea typeface="Arial"/>
                <a:cs typeface="Arial"/>
                <a:sym typeface="Arial"/>
              </a:rPr>
              <a:t> </a:t>
            </a:r>
            <a:r>
              <a:rPr lang="en-IN" sz="1800" b="1" i="0" u="none" strike="noStrike" cap="none" dirty="0">
                <a:solidFill>
                  <a:schemeClr val="lt1"/>
                </a:solidFill>
                <a:latin typeface="Times New Roman" panose="02020603050405020304" pitchFamily="18" charset="0"/>
                <a:cs typeface="Times New Roman" panose="02020603050405020304" pitchFamily="18" charset="0"/>
                <a:sym typeface="Arial"/>
              </a:rPr>
              <a:t>Arjun </a:t>
            </a:r>
            <a:r>
              <a:rPr lang="en-IN" sz="1800" b="1" i="0" u="none" strike="noStrike" cap="none" dirty="0" err="1">
                <a:solidFill>
                  <a:schemeClr val="lt1"/>
                </a:solidFill>
                <a:latin typeface="Times New Roman" panose="02020603050405020304" pitchFamily="18" charset="0"/>
                <a:cs typeface="Times New Roman" panose="02020603050405020304" pitchFamily="18" charset="0"/>
                <a:sym typeface="Arial"/>
              </a:rPr>
              <a:t>Sahas</a:t>
            </a:r>
            <a:endParaRPr sz="1800" b="1" i="0" u="none" strike="noStrike" cap="none" dirty="0">
              <a:solidFill>
                <a:schemeClr val="lt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6"/>
          <p:cNvPicPr preferRelativeResize="0"/>
          <p:nvPr/>
        </p:nvPicPr>
        <p:blipFill rotWithShape="1">
          <a:blip r:embed="rId3">
            <a:alphaModFix/>
          </a:blip>
          <a:srcRect/>
          <a:stretch/>
        </p:blipFill>
        <p:spPr>
          <a:xfrm>
            <a:off x="87923" y="1685250"/>
            <a:ext cx="11834446" cy="4393978"/>
          </a:xfrm>
          <a:prstGeom prst="rect">
            <a:avLst/>
          </a:prstGeom>
          <a:noFill/>
          <a:ln>
            <a:noFill/>
          </a:ln>
        </p:spPr>
      </p:pic>
      <p:sp>
        <p:nvSpPr>
          <p:cNvPr id="209" name="Google Shape;209;p26"/>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10" name="Google Shape;210;p26"/>
          <p:cNvSpPr txBox="1"/>
          <p:nvPr/>
        </p:nvSpPr>
        <p:spPr>
          <a:xfrm>
            <a:off x="211016" y="26376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Exploring the Dataset</a:t>
            </a:r>
            <a:endParaRPr sz="2800" b="0" i="0" u="none" strike="noStrike" cap="none">
              <a:solidFill>
                <a:srgbClr val="000000"/>
              </a:solidFill>
              <a:latin typeface="Arial"/>
              <a:ea typeface="Arial"/>
              <a:cs typeface="Arial"/>
              <a:sym typeface="Arial"/>
            </a:endParaRPr>
          </a:p>
        </p:txBody>
      </p:sp>
      <p:sp>
        <p:nvSpPr>
          <p:cNvPr id="211" name="Google Shape;211;p26"/>
          <p:cNvSpPr txBox="1"/>
          <p:nvPr/>
        </p:nvSpPr>
        <p:spPr>
          <a:xfrm>
            <a:off x="269631" y="1286047"/>
            <a:ext cx="9944100" cy="46166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Times New Roman"/>
                <a:ea typeface="Times New Roman"/>
                <a:cs typeface="Times New Roman"/>
                <a:sym typeface="Times New Roman"/>
              </a:rPr>
              <a:t>Genres distribution across 2009-19</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27"/>
          <p:cNvPicPr preferRelativeResize="0"/>
          <p:nvPr/>
        </p:nvPicPr>
        <p:blipFill rotWithShape="1">
          <a:blip r:embed="rId3">
            <a:alphaModFix/>
          </a:blip>
          <a:srcRect/>
          <a:stretch/>
        </p:blipFill>
        <p:spPr>
          <a:xfrm>
            <a:off x="0" y="1532242"/>
            <a:ext cx="6293051" cy="4022115"/>
          </a:xfrm>
          <a:prstGeom prst="rect">
            <a:avLst/>
          </a:prstGeom>
          <a:noFill/>
          <a:ln>
            <a:noFill/>
          </a:ln>
        </p:spPr>
      </p:pic>
      <p:pic>
        <p:nvPicPr>
          <p:cNvPr id="217" name="Google Shape;217;p27"/>
          <p:cNvPicPr preferRelativeResize="0"/>
          <p:nvPr/>
        </p:nvPicPr>
        <p:blipFill rotWithShape="1">
          <a:blip r:embed="rId4">
            <a:alphaModFix/>
          </a:blip>
          <a:srcRect/>
          <a:stretch/>
        </p:blipFill>
        <p:spPr>
          <a:xfrm>
            <a:off x="6470406" y="1385155"/>
            <a:ext cx="5193172" cy="4316292"/>
          </a:xfrm>
          <a:prstGeom prst="rect">
            <a:avLst/>
          </a:prstGeom>
          <a:noFill/>
          <a:ln>
            <a:noFill/>
          </a:ln>
        </p:spPr>
      </p:pic>
      <p:sp>
        <p:nvSpPr>
          <p:cNvPr id="218" name="Google Shape;218;p27"/>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19" name="Google Shape;219;p27"/>
          <p:cNvSpPr txBox="1"/>
          <p:nvPr/>
        </p:nvSpPr>
        <p:spPr>
          <a:xfrm>
            <a:off x="193431" y="24952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Exploring the Dataset</a:t>
            </a:r>
            <a:endParaRPr sz="2800" b="0" i="0" u="none" strike="noStrike" cap="none">
              <a:solidFill>
                <a:srgbClr val="000000"/>
              </a:solidFill>
              <a:latin typeface="Arial"/>
              <a:ea typeface="Arial"/>
              <a:cs typeface="Arial"/>
              <a:sym typeface="Arial"/>
            </a:endParaRPr>
          </a:p>
        </p:txBody>
      </p:sp>
      <p:sp>
        <p:nvSpPr>
          <p:cNvPr id="220" name="Google Shape;220;p27"/>
          <p:cNvSpPr txBox="1"/>
          <p:nvPr/>
        </p:nvSpPr>
        <p:spPr>
          <a:xfrm>
            <a:off x="1395779" y="5642244"/>
            <a:ext cx="60974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chemeClr val="dk1"/>
                </a:solidFill>
                <a:latin typeface="Courier New"/>
                <a:ea typeface="Courier New"/>
                <a:cs typeface="Courier New"/>
                <a:sym typeface="Courier New"/>
              </a:rPr>
              <a:t>Jeff Kinney appeared in the list most often</a:t>
            </a:r>
            <a:endParaRPr/>
          </a:p>
        </p:txBody>
      </p:sp>
      <p:sp>
        <p:nvSpPr>
          <p:cNvPr id="221" name="Google Shape;221;p27"/>
          <p:cNvSpPr txBox="1"/>
          <p:nvPr/>
        </p:nvSpPr>
        <p:spPr>
          <a:xfrm>
            <a:off x="7166464" y="5642244"/>
            <a:ext cx="430749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chemeClr val="dk1"/>
                </a:solidFill>
                <a:latin typeface="Courier New"/>
                <a:ea typeface="Courier New"/>
                <a:cs typeface="Courier New"/>
                <a:sym typeface="Courier New"/>
              </a:rPr>
              <a:t>we can observe the overall trending is going down, implying the prices of bestselling books are decreasing in recent years.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8"/>
          <p:cNvPicPr preferRelativeResize="0"/>
          <p:nvPr/>
        </p:nvPicPr>
        <p:blipFill rotWithShape="1">
          <a:blip r:embed="rId3">
            <a:alphaModFix/>
          </a:blip>
          <a:srcRect/>
          <a:stretch/>
        </p:blipFill>
        <p:spPr>
          <a:xfrm>
            <a:off x="123459" y="1620715"/>
            <a:ext cx="5895975" cy="4038600"/>
          </a:xfrm>
          <a:prstGeom prst="rect">
            <a:avLst/>
          </a:prstGeom>
          <a:noFill/>
          <a:ln>
            <a:noFill/>
          </a:ln>
        </p:spPr>
      </p:pic>
      <p:pic>
        <p:nvPicPr>
          <p:cNvPr id="227" name="Google Shape;227;p28"/>
          <p:cNvPicPr preferRelativeResize="0"/>
          <p:nvPr/>
        </p:nvPicPr>
        <p:blipFill rotWithShape="1">
          <a:blip r:embed="rId4">
            <a:alphaModFix/>
          </a:blip>
          <a:srcRect/>
          <a:stretch/>
        </p:blipFill>
        <p:spPr>
          <a:xfrm>
            <a:off x="6362334" y="1620715"/>
            <a:ext cx="5591175" cy="4038600"/>
          </a:xfrm>
          <a:prstGeom prst="rect">
            <a:avLst/>
          </a:prstGeom>
          <a:noFill/>
          <a:ln>
            <a:noFill/>
          </a:ln>
        </p:spPr>
      </p:pic>
      <p:sp>
        <p:nvSpPr>
          <p:cNvPr id="228" name="Google Shape;228;p28"/>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29" name="Google Shape;229;p28"/>
          <p:cNvSpPr txBox="1"/>
          <p:nvPr/>
        </p:nvSpPr>
        <p:spPr>
          <a:xfrm>
            <a:off x="193431" y="24952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Exploring the Dataset</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0"/>
          <p:cNvPicPr preferRelativeResize="0"/>
          <p:nvPr/>
        </p:nvPicPr>
        <p:blipFill rotWithShape="1">
          <a:blip r:embed="rId3">
            <a:alphaModFix/>
          </a:blip>
          <a:srcRect/>
          <a:stretch/>
        </p:blipFill>
        <p:spPr>
          <a:xfrm>
            <a:off x="419832" y="1271807"/>
            <a:ext cx="5597037" cy="4753540"/>
          </a:xfrm>
          <a:prstGeom prst="rect">
            <a:avLst/>
          </a:prstGeom>
          <a:noFill/>
          <a:ln>
            <a:noFill/>
          </a:ln>
        </p:spPr>
      </p:pic>
      <p:sp>
        <p:nvSpPr>
          <p:cNvPr id="242" name="Google Shape;242;p30"/>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43" name="Google Shape;243;p30"/>
          <p:cNvSpPr txBox="1"/>
          <p:nvPr/>
        </p:nvSpPr>
        <p:spPr>
          <a:xfrm>
            <a:off x="193431" y="24952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Exploring the Dataset</a:t>
            </a:r>
            <a:endParaRPr sz="2800" b="0" i="0" u="none" strike="noStrike" cap="none">
              <a:solidFill>
                <a:srgbClr val="000000"/>
              </a:solidFill>
              <a:latin typeface="Arial"/>
              <a:ea typeface="Arial"/>
              <a:cs typeface="Arial"/>
              <a:sym typeface="Arial"/>
            </a:endParaRPr>
          </a:p>
        </p:txBody>
      </p:sp>
      <p:pic>
        <p:nvPicPr>
          <p:cNvPr id="244" name="Google Shape;244;p30"/>
          <p:cNvPicPr preferRelativeResize="0"/>
          <p:nvPr/>
        </p:nvPicPr>
        <p:blipFill rotWithShape="1">
          <a:blip r:embed="rId4">
            <a:alphaModFix/>
          </a:blip>
          <a:srcRect/>
          <a:stretch/>
        </p:blipFill>
        <p:spPr>
          <a:xfrm>
            <a:off x="6518031" y="1271807"/>
            <a:ext cx="5057884" cy="4519313"/>
          </a:xfrm>
          <a:prstGeom prst="rect">
            <a:avLst/>
          </a:prstGeom>
          <a:noFill/>
          <a:ln>
            <a:noFill/>
          </a:ln>
        </p:spPr>
      </p:pic>
      <p:sp>
        <p:nvSpPr>
          <p:cNvPr id="245" name="Google Shape;245;p30"/>
          <p:cNvSpPr txBox="1"/>
          <p:nvPr/>
        </p:nvSpPr>
        <p:spPr>
          <a:xfrm>
            <a:off x="388638" y="6085251"/>
            <a:ext cx="114147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1" i="0" u="none" strike="noStrike" cap="none">
                <a:solidFill>
                  <a:schemeClr val="dk1"/>
                </a:solidFill>
                <a:latin typeface="Courier New"/>
                <a:ea typeface="Courier New"/>
                <a:cs typeface="Courier New"/>
                <a:sym typeface="Courier New"/>
              </a:rPr>
              <a:t>clustered in the upper left corner----nonlinear relationship, and not highly-correlated implying that books won't become more expensive just because of higher ratings. or be devaluated due to poor ratings</a:t>
            </a:r>
            <a:endParaRPr sz="1400" b="1" i="0" u="none" strike="noStrike" cap="none">
              <a:solidFill>
                <a:schemeClr val="dk1"/>
              </a:solidFill>
              <a:latin typeface="Courier New"/>
              <a:ea typeface="Courier New"/>
              <a:cs typeface="Courier New"/>
              <a:sym typeface="Courier New"/>
            </a:endParaRPr>
          </a:p>
        </p:txBody>
      </p:sp>
      <p:sp>
        <p:nvSpPr>
          <p:cNvPr id="246" name="Google Shape;246;p30"/>
          <p:cNvSpPr txBox="1"/>
          <p:nvPr/>
        </p:nvSpPr>
        <p:spPr>
          <a:xfrm>
            <a:off x="7787054" y="1082182"/>
            <a:ext cx="53187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chemeClr val="dk1"/>
                </a:solidFill>
                <a:latin typeface="Calibri"/>
                <a:ea typeface="Calibri"/>
                <a:cs typeface="Calibri"/>
                <a:sym typeface="Calibri"/>
              </a:rPr>
              <a:t>Relationship between the features</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1" descr="Train a predictive model in ITSI - Splunk Documentation"/>
          <p:cNvPicPr preferRelativeResize="0"/>
          <p:nvPr/>
        </p:nvPicPr>
        <p:blipFill rotWithShape="1">
          <a:blip r:embed="rId3">
            <a:alphaModFix/>
          </a:blip>
          <a:srcRect/>
          <a:stretch/>
        </p:blipFill>
        <p:spPr>
          <a:xfrm>
            <a:off x="947558" y="1578761"/>
            <a:ext cx="6616945" cy="2319447"/>
          </a:xfrm>
          <a:prstGeom prst="rect">
            <a:avLst/>
          </a:prstGeom>
          <a:noFill/>
          <a:ln>
            <a:noFill/>
          </a:ln>
        </p:spPr>
      </p:pic>
      <p:pic>
        <p:nvPicPr>
          <p:cNvPr id="252" name="Google Shape;252;p31" descr="10 Machine Learning Algorithms And Their Amazing Application (Python &amp; R) -  Techgrabyte"/>
          <p:cNvPicPr preferRelativeResize="0"/>
          <p:nvPr/>
        </p:nvPicPr>
        <p:blipFill rotWithShape="1">
          <a:blip r:embed="rId4">
            <a:alphaModFix/>
          </a:blip>
          <a:srcRect l="6273" t="22436" r="9711" b="22820"/>
          <a:stretch/>
        </p:blipFill>
        <p:spPr>
          <a:xfrm>
            <a:off x="655985" y="4341715"/>
            <a:ext cx="6790712" cy="2488956"/>
          </a:xfrm>
          <a:prstGeom prst="rect">
            <a:avLst/>
          </a:prstGeom>
          <a:noFill/>
          <a:ln>
            <a:noFill/>
          </a:ln>
        </p:spPr>
      </p:pic>
      <p:sp>
        <p:nvSpPr>
          <p:cNvPr id="253" name="Google Shape;253;p31"/>
          <p:cNvSpPr txBox="1"/>
          <p:nvPr/>
        </p:nvSpPr>
        <p:spPr>
          <a:xfrm>
            <a:off x="0" y="-17584"/>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54" name="Google Shape;254;p31"/>
          <p:cNvSpPr txBox="1"/>
          <p:nvPr/>
        </p:nvSpPr>
        <p:spPr>
          <a:xfrm>
            <a:off x="193430" y="249529"/>
            <a:ext cx="94605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Machine Learning Algorithm</a:t>
            </a:r>
            <a:endParaRPr sz="2800" b="0" i="0" u="none" strike="noStrike" cap="none">
              <a:solidFill>
                <a:srgbClr val="000000"/>
              </a:solidFill>
              <a:latin typeface="Arial"/>
              <a:ea typeface="Arial"/>
              <a:cs typeface="Arial"/>
              <a:sym typeface="Arial"/>
            </a:endParaRPr>
          </a:p>
        </p:txBody>
      </p:sp>
      <p:sp>
        <p:nvSpPr>
          <p:cNvPr id="255" name="Google Shape;255;p31"/>
          <p:cNvSpPr txBox="1"/>
          <p:nvPr/>
        </p:nvSpPr>
        <p:spPr>
          <a:xfrm>
            <a:off x="2294792" y="1271807"/>
            <a:ext cx="184638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400" b="1" dirty="0">
                <a:solidFill>
                  <a:srgbClr val="C55A11"/>
                </a:solidFill>
                <a:latin typeface="Arial Black"/>
                <a:ea typeface="Arial Black"/>
                <a:cs typeface="Arial Black"/>
                <a:sym typeface="Arial Black"/>
              </a:rPr>
              <a:t>8</a:t>
            </a:r>
            <a:r>
              <a:rPr lang="en-IN" sz="2400" b="1" i="0" u="none" strike="noStrike" cap="none" dirty="0">
                <a:solidFill>
                  <a:srgbClr val="C55A11"/>
                </a:solidFill>
                <a:latin typeface="Arial Black"/>
                <a:ea typeface="Arial Black"/>
                <a:cs typeface="Arial Black"/>
                <a:sym typeface="Arial Black"/>
              </a:rPr>
              <a:t>0%</a:t>
            </a:r>
            <a:endParaRPr dirty="0"/>
          </a:p>
        </p:txBody>
      </p:sp>
      <p:sp>
        <p:nvSpPr>
          <p:cNvPr id="256" name="Google Shape;256;p31"/>
          <p:cNvSpPr txBox="1"/>
          <p:nvPr/>
        </p:nvSpPr>
        <p:spPr>
          <a:xfrm>
            <a:off x="5488411" y="1271806"/>
            <a:ext cx="184638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400" b="1" dirty="0">
                <a:solidFill>
                  <a:schemeClr val="accent1"/>
                </a:solidFill>
                <a:latin typeface="Arial Black"/>
                <a:ea typeface="Arial Black"/>
                <a:cs typeface="Arial Black"/>
                <a:sym typeface="Arial Black"/>
              </a:rPr>
              <a:t>2</a:t>
            </a:r>
            <a:r>
              <a:rPr lang="en-IN" sz="2400" b="1" i="0" u="none" strike="noStrike" cap="none" dirty="0">
                <a:solidFill>
                  <a:schemeClr val="accent1"/>
                </a:solidFill>
                <a:latin typeface="Arial Black"/>
                <a:ea typeface="Arial Black"/>
                <a:cs typeface="Arial Black"/>
                <a:sym typeface="Arial Black"/>
              </a:rPr>
              <a:t>0%</a:t>
            </a:r>
            <a:endParaRPr dirty="0"/>
          </a:p>
        </p:txBody>
      </p:sp>
      <p:pic>
        <p:nvPicPr>
          <p:cNvPr id="257" name="Google Shape;257;p31"/>
          <p:cNvPicPr preferRelativeResize="0"/>
          <p:nvPr/>
        </p:nvPicPr>
        <p:blipFill rotWithShape="1">
          <a:blip r:embed="rId5">
            <a:alphaModFix/>
          </a:blip>
          <a:srcRect t="5464" r="51385" b="17107"/>
          <a:stretch/>
        </p:blipFill>
        <p:spPr>
          <a:xfrm>
            <a:off x="9208815" y="1007618"/>
            <a:ext cx="1218576" cy="1156387"/>
          </a:xfrm>
          <a:prstGeom prst="rect">
            <a:avLst/>
          </a:prstGeom>
          <a:noFill/>
          <a:ln>
            <a:noFill/>
          </a:ln>
        </p:spPr>
      </p:pic>
      <p:pic>
        <p:nvPicPr>
          <p:cNvPr id="258" name="Google Shape;258;p31"/>
          <p:cNvPicPr preferRelativeResize="0"/>
          <p:nvPr/>
        </p:nvPicPr>
        <p:blipFill rotWithShape="1">
          <a:blip r:embed="rId5">
            <a:alphaModFix/>
          </a:blip>
          <a:srcRect l="49402" b="14211"/>
          <a:stretch/>
        </p:blipFill>
        <p:spPr>
          <a:xfrm>
            <a:off x="9158397" y="2106868"/>
            <a:ext cx="1319411" cy="1332916"/>
          </a:xfrm>
          <a:prstGeom prst="rect">
            <a:avLst/>
          </a:prstGeom>
          <a:noFill/>
          <a:ln>
            <a:noFill/>
          </a:ln>
        </p:spPr>
      </p:pic>
      <p:pic>
        <p:nvPicPr>
          <p:cNvPr id="259" name="Google Shape;259;p31" descr="Support Vector Machines: A Simple Explanation - KDnuggets"/>
          <p:cNvPicPr preferRelativeResize="0"/>
          <p:nvPr/>
        </p:nvPicPr>
        <p:blipFill rotWithShape="1">
          <a:blip r:embed="rId6">
            <a:alphaModFix/>
          </a:blip>
          <a:srcRect l="29738" t="9811" r="21202" b="10117"/>
          <a:stretch/>
        </p:blipFill>
        <p:spPr>
          <a:xfrm>
            <a:off x="9158397" y="3439784"/>
            <a:ext cx="1433584" cy="1156387"/>
          </a:xfrm>
          <a:prstGeom prst="rect">
            <a:avLst/>
          </a:prstGeom>
          <a:noFill/>
          <a:ln>
            <a:noFill/>
          </a:ln>
        </p:spPr>
      </p:pic>
      <p:pic>
        <p:nvPicPr>
          <p:cNvPr id="260" name="Google Shape;260;p31" descr="Logistic Regression in R: A Classification Technique to Predict Credit Card  Default"/>
          <p:cNvPicPr preferRelativeResize="0"/>
          <p:nvPr/>
        </p:nvPicPr>
        <p:blipFill rotWithShape="1">
          <a:blip r:embed="rId7">
            <a:alphaModFix/>
          </a:blip>
          <a:srcRect/>
          <a:stretch/>
        </p:blipFill>
        <p:spPr>
          <a:xfrm>
            <a:off x="9123676" y="4715563"/>
            <a:ext cx="1503025" cy="1022278"/>
          </a:xfrm>
          <a:prstGeom prst="rect">
            <a:avLst/>
          </a:prstGeom>
          <a:noFill/>
          <a:ln>
            <a:noFill/>
          </a:ln>
        </p:spPr>
      </p:pic>
      <p:cxnSp>
        <p:nvCxnSpPr>
          <p:cNvPr id="261" name="Google Shape;261;p31"/>
          <p:cNvCxnSpPr>
            <a:stCxn id="252" idx="3"/>
          </p:cNvCxnSpPr>
          <p:nvPr/>
        </p:nvCxnSpPr>
        <p:spPr>
          <a:xfrm rot="10800000" flipH="1">
            <a:off x="7446697" y="1780393"/>
            <a:ext cx="1694400" cy="38058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62" name="Google Shape;262;p31"/>
          <p:cNvCxnSpPr>
            <a:stCxn id="252" idx="3"/>
            <a:endCxn id="260" idx="1"/>
          </p:cNvCxnSpPr>
          <p:nvPr/>
        </p:nvCxnSpPr>
        <p:spPr>
          <a:xfrm rot="10800000" flipH="1">
            <a:off x="7446697" y="5226793"/>
            <a:ext cx="1677000" cy="3594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63" name="Google Shape;263;p31"/>
          <p:cNvCxnSpPr>
            <a:stCxn id="252" idx="3"/>
            <a:endCxn id="264" idx="1"/>
          </p:cNvCxnSpPr>
          <p:nvPr/>
        </p:nvCxnSpPr>
        <p:spPr>
          <a:xfrm>
            <a:off x="7446697" y="5586193"/>
            <a:ext cx="1987800" cy="6687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65" name="Google Shape;265;p31"/>
          <p:cNvCxnSpPr>
            <a:stCxn id="252" idx="3"/>
            <a:endCxn id="258" idx="1"/>
          </p:cNvCxnSpPr>
          <p:nvPr/>
        </p:nvCxnSpPr>
        <p:spPr>
          <a:xfrm rot="10800000" flipH="1">
            <a:off x="7446697" y="2773393"/>
            <a:ext cx="1711800" cy="28128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66" name="Google Shape;266;p31"/>
          <p:cNvCxnSpPr>
            <a:stCxn id="252" idx="3"/>
            <a:endCxn id="259" idx="1"/>
          </p:cNvCxnSpPr>
          <p:nvPr/>
        </p:nvCxnSpPr>
        <p:spPr>
          <a:xfrm rot="10800000" flipH="1">
            <a:off x="7446697" y="4018093"/>
            <a:ext cx="1711800" cy="156810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267" name="Google Shape;267;p31"/>
          <p:cNvSpPr txBox="1"/>
          <p:nvPr/>
        </p:nvSpPr>
        <p:spPr>
          <a:xfrm>
            <a:off x="1204547" y="3731118"/>
            <a:ext cx="622495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dk1"/>
                </a:solidFill>
                <a:latin typeface="Courier New"/>
                <a:ea typeface="Courier New"/>
                <a:cs typeface="Courier New"/>
                <a:sym typeface="Courier New"/>
              </a:rPr>
              <a:t>Applying different model to dataset</a:t>
            </a:r>
            <a:endParaRPr/>
          </a:p>
        </p:txBody>
      </p:sp>
      <p:sp>
        <p:nvSpPr>
          <p:cNvPr id="268" name="Google Shape;268;p31"/>
          <p:cNvSpPr txBox="1"/>
          <p:nvPr/>
        </p:nvSpPr>
        <p:spPr>
          <a:xfrm>
            <a:off x="10460088" y="1296641"/>
            <a:ext cx="2013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dk1"/>
                </a:solidFill>
                <a:latin typeface="Times New Roman"/>
                <a:ea typeface="Times New Roman"/>
                <a:cs typeface="Times New Roman"/>
                <a:sym typeface="Times New Roman"/>
              </a:rPr>
              <a:t>Decision Tree</a:t>
            </a:r>
            <a:endParaRPr/>
          </a:p>
        </p:txBody>
      </p:sp>
      <p:sp>
        <p:nvSpPr>
          <p:cNvPr id="269" name="Google Shape;269;p31"/>
          <p:cNvSpPr txBox="1"/>
          <p:nvPr/>
        </p:nvSpPr>
        <p:spPr>
          <a:xfrm>
            <a:off x="10503668" y="2344010"/>
            <a:ext cx="2013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dk1"/>
                </a:solidFill>
                <a:latin typeface="Times New Roman"/>
                <a:ea typeface="Times New Roman"/>
                <a:cs typeface="Times New Roman"/>
                <a:sym typeface="Times New Roman"/>
              </a:rPr>
              <a:t>Random Forest</a:t>
            </a:r>
            <a:endParaRPr/>
          </a:p>
        </p:txBody>
      </p:sp>
      <p:sp>
        <p:nvSpPr>
          <p:cNvPr id="270" name="Google Shape;270;p31"/>
          <p:cNvSpPr txBox="1"/>
          <p:nvPr/>
        </p:nvSpPr>
        <p:spPr>
          <a:xfrm>
            <a:off x="10565469" y="3760711"/>
            <a:ext cx="173522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dk1"/>
                </a:solidFill>
                <a:latin typeface="Times New Roman"/>
                <a:ea typeface="Times New Roman"/>
                <a:cs typeface="Times New Roman"/>
                <a:sym typeface="Times New Roman"/>
              </a:rPr>
              <a:t>Support Vector Machine</a:t>
            </a:r>
            <a:endParaRPr/>
          </a:p>
        </p:txBody>
      </p:sp>
      <p:sp>
        <p:nvSpPr>
          <p:cNvPr id="271" name="Google Shape;271;p31"/>
          <p:cNvSpPr txBox="1"/>
          <p:nvPr/>
        </p:nvSpPr>
        <p:spPr>
          <a:xfrm>
            <a:off x="10626701" y="4795843"/>
            <a:ext cx="201304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a:solidFill>
                  <a:schemeClr val="dk1"/>
                </a:solidFill>
                <a:latin typeface="Times New Roman"/>
                <a:ea typeface="Times New Roman"/>
                <a:cs typeface="Times New Roman"/>
                <a:sym typeface="Times New Roman"/>
              </a:rPr>
              <a:t>Logistic Regression</a:t>
            </a:r>
            <a:endParaRPr/>
          </a:p>
        </p:txBody>
      </p:sp>
      <p:sp>
        <p:nvSpPr>
          <p:cNvPr id="272" name="Google Shape;272;p31"/>
          <p:cNvSpPr txBox="1"/>
          <p:nvPr/>
        </p:nvSpPr>
        <p:spPr>
          <a:xfrm>
            <a:off x="10800655" y="6004139"/>
            <a:ext cx="2013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none" strike="noStrike" cap="none" dirty="0">
                <a:solidFill>
                  <a:schemeClr val="dk1"/>
                </a:solidFill>
                <a:latin typeface="Times New Roman"/>
                <a:ea typeface="Times New Roman"/>
                <a:cs typeface="Times New Roman"/>
                <a:sym typeface="Times New Roman"/>
              </a:rPr>
              <a:t>KNN</a:t>
            </a:r>
            <a:endParaRPr dirty="0"/>
          </a:p>
        </p:txBody>
      </p:sp>
      <p:pic>
        <p:nvPicPr>
          <p:cNvPr id="264" name="Google Shape;264;p31" descr="Naive Bayes For Machine Learning. Naive Bayes Classifiers is a machine… |  by Arun Mohan | Medium"/>
          <p:cNvPicPr preferRelativeResize="0"/>
          <p:nvPr/>
        </p:nvPicPr>
        <p:blipFill rotWithShape="1">
          <a:blip r:embed="rId8">
            <a:alphaModFix/>
          </a:blip>
          <a:srcRect l="24477" t="17233" r="28895" b="11943"/>
          <a:stretch/>
        </p:blipFill>
        <p:spPr>
          <a:xfrm>
            <a:off x="9434574" y="5767221"/>
            <a:ext cx="1337290" cy="9751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32"/>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80" name="Google Shape;280;p32"/>
          <p:cNvSpPr txBox="1"/>
          <p:nvPr/>
        </p:nvSpPr>
        <p:spPr>
          <a:xfrm>
            <a:off x="193430" y="249529"/>
            <a:ext cx="1155784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dirty="0">
                <a:solidFill>
                  <a:schemeClr val="lt1"/>
                </a:solidFill>
                <a:latin typeface="Arial"/>
                <a:ea typeface="Arial"/>
                <a:cs typeface="Arial"/>
                <a:sym typeface="Arial"/>
              </a:rPr>
              <a:t>Implementation Example: </a:t>
            </a:r>
            <a:r>
              <a:rPr lang="en-IN" sz="2800" b="1" dirty="0">
                <a:solidFill>
                  <a:schemeClr val="lt1"/>
                </a:solidFill>
              </a:rPr>
              <a:t>Logistic R</a:t>
            </a:r>
            <a:r>
              <a:rPr lang="en-IN" sz="2800" b="1" i="0" u="none" strike="noStrike" cap="none" dirty="0">
                <a:solidFill>
                  <a:schemeClr val="lt1"/>
                </a:solidFill>
                <a:latin typeface="Arial"/>
                <a:ea typeface="Arial"/>
                <a:cs typeface="Arial"/>
                <a:sym typeface="Arial"/>
              </a:rPr>
              <a:t>egression</a:t>
            </a:r>
            <a:endParaRPr sz="2800" b="0" i="0" u="none" strike="noStrike" cap="none" dirty="0">
              <a:solidFill>
                <a:srgbClr val="000000"/>
              </a:solidFill>
              <a:latin typeface="Arial"/>
              <a:ea typeface="Arial"/>
              <a:cs typeface="Arial"/>
              <a:sym typeface="Arial"/>
            </a:endParaRPr>
          </a:p>
        </p:txBody>
      </p:sp>
      <p:sp>
        <p:nvSpPr>
          <p:cNvPr id="282" name="Google Shape;282;p32"/>
          <p:cNvSpPr txBox="1"/>
          <p:nvPr/>
        </p:nvSpPr>
        <p:spPr>
          <a:xfrm>
            <a:off x="396385" y="1271807"/>
            <a:ext cx="476763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0" i="0" u="none" strike="noStrike" cap="none" dirty="0">
                <a:solidFill>
                  <a:srgbClr val="000000"/>
                </a:solidFill>
                <a:latin typeface="Times New Roman"/>
                <a:ea typeface="Times New Roman"/>
                <a:cs typeface="Times New Roman"/>
                <a:sym typeface="Times New Roman"/>
              </a:rPr>
              <a:t>Applying the Algorithm</a:t>
            </a:r>
            <a:br>
              <a:rPr lang="en-IN" sz="1800" b="0" i="0" u="none" strike="noStrike" cap="none" dirty="0">
                <a:solidFill>
                  <a:srgbClr val="000000"/>
                </a:solidFill>
                <a:latin typeface="Times New Roman"/>
                <a:ea typeface="Times New Roman"/>
                <a:cs typeface="Times New Roman"/>
                <a:sym typeface="Times New Roman"/>
              </a:rPr>
            </a:br>
            <a:endParaRPr sz="1800" b="0" i="0" u="none" strike="noStrike" cap="none" dirty="0">
              <a:solidFill>
                <a:srgbClr val="000000"/>
              </a:solidFill>
              <a:latin typeface="Times New Roman"/>
              <a:ea typeface="Times New Roman"/>
              <a:cs typeface="Times New Roman"/>
              <a:sym typeface="Times New Roman"/>
            </a:endParaRPr>
          </a:p>
        </p:txBody>
      </p:sp>
      <p:pic>
        <p:nvPicPr>
          <p:cNvPr id="3" name="Picture 2" descr="A screenshot of a computer program&#10;&#10;Description automatically generated with medium confidence">
            <a:extLst>
              <a:ext uri="{FF2B5EF4-FFF2-40B4-BE49-F238E27FC236}">
                <a16:creationId xmlns:a16="http://schemas.microsoft.com/office/drawing/2014/main" id="{D7C69086-655E-191B-C26A-D7313F25112C}"/>
              </a:ext>
            </a:extLst>
          </p:cNvPr>
          <p:cNvPicPr>
            <a:picLocks noChangeAspect="1"/>
          </p:cNvPicPr>
          <p:nvPr/>
        </p:nvPicPr>
        <p:blipFill>
          <a:blip r:embed="rId3"/>
          <a:stretch>
            <a:fillRect/>
          </a:stretch>
        </p:blipFill>
        <p:spPr>
          <a:xfrm>
            <a:off x="508171" y="1918138"/>
            <a:ext cx="7772400" cy="44960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32"/>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80" name="Google Shape;280;p32"/>
          <p:cNvSpPr txBox="1"/>
          <p:nvPr/>
        </p:nvSpPr>
        <p:spPr>
          <a:xfrm>
            <a:off x="193430" y="249529"/>
            <a:ext cx="1155784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dirty="0">
                <a:solidFill>
                  <a:schemeClr val="lt1"/>
                </a:solidFill>
                <a:latin typeface="Arial"/>
                <a:ea typeface="Arial"/>
                <a:cs typeface="Arial"/>
                <a:sym typeface="Arial"/>
              </a:rPr>
              <a:t>Implementation Example: </a:t>
            </a:r>
            <a:r>
              <a:rPr lang="en-IN" sz="2800" b="1" dirty="0">
                <a:solidFill>
                  <a:schemeClr val="lt1"/>
                </a:solidFill>
              </a:rPr>
              <a:t>Logistic R</a:t>
            </a:r>
            <a:r>
              <a:rPr lang="en-IN" sz="2800" b="1" i="0" u="none" strike="noStrike" cap="none" dirty="0">
                <a:solidFill>
                  <a:schemeClr val="lt1"/>
                </a:solidFill>
                <a:latin typeface="Arial"/>
                <a:ea typeface="Arial"/>
                <a:cs typeface="Arial"/>
                <a:sym typeface="Arial"/>
              </a:rPr>
              <a:t>egression</a:t>
            </a:r>
            <a:endParaRPr sz="2800" b="0" i="0" u="none" strike="noStrike" cap="none" dirty="0">
              <a:solidFill>
                <a:srgbClr val="000000"/>
              </a:solidFill>
              <a:latin typeface="Arial"/>
              <a:ea typeface="Arial"/>
              <a:cs typeface="Arial"/>
              <a:sym typeface="Arial"/>
            </a:endParaRPr>
          </a:p>
        </p:txBody>
      </p:sp>
      <p:sp>
        <p:nvSpPr>
          <p:cNvPr id="282" name="Google Shape;282;p32"/>
          <p:cNvSpPr txBox="1"/>
          <p:nvPr/>
        </p:nvSpPr>
        <p:spPr>
          <a:xfrm>
            <a:off x="396385" y="1271807"/>
            <a:ext cx="476763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0" i="0" u="none" strike="noStrike" cap="none" dirty="0">
                <a:solidFill>
                  <a:srgbClr val="000000"/>
                </a:solidFill>
                <a:latin typeface="Times New Roman"/>
                <a:ea typeface="Times New Roman"/>
                <a:cs typeface="Times New Roman"/>
                <a:sym typeface="Times New Roman"/>
              </a:rPr>
              <a:t>Classification Report</a:t>
            </a:r>
            <a:br>
              <a:rPr lang="en-IN" sz="1800" b="0" i="0" u="none" strike="noStrike" cap="none" dirty="0">
                <a:solidFill>
                  <a:srgbClr val="000000"/>
                </a:solidFill>
                <a:latin typeface="Times New Roman"/>
                <a:ea typeface="Times New Roman"/>
                <a:cs typeface="Times New Roman"/>
                <a:sym typeface="Times New Roman"/>
              </a:rPr>
            </a:br>
            <a:endParaRPr sz="1800" b="0" i="0" u="none" strike="noStrike" cap="none" dirty="0">
              <a:solidFill>
                <a:srgbClr val="000000"/>
              </a:solidFill>
              <a:latin typeface="Times New Roman"/>
              <a:ea typeface="Times New Roman"/>
              <a:cs typeface="Times New Roman"/>
              <a:sym typeface="Times New Roman"/>
            </a:endParaRPr>
          </a:p>
        </p:txBody>
      </p:sp>
      <p:pic>
        <p:nvPicPr>
          <p:cNvPr id="4" name="Picture 3" descr="A screenshot of a computer&#10;&#10;Description automatically generated with medium confidence">
            <a:extLst>
              <a:ext uri="{FF2B5EF4-FFF2-40B4-BE49-F238E27FC236}">
                <a16:creationId xmlns:a16="http://schemas.microsoft.com/office/drawing/2014/main" id="{953C63C1-FE4B-0AD7-FEF1-D4C042211CA4}"/>
              </a:ext>
            </a:extLst>
          </p:cNvPr>
          <p:cNvPicPr>
            <a:picLocks noChangeAspect="1"/>
          </p:cNvPicPr>
          <p:nvPr/>
        </p:nvPicPr>
        <p:blipFill>
          <a:blip r:embed="rId3"/>
          <a:stretch>
            <a:fillRect/>
          </a:stretch>
        </p:blipFill>
        <p:spPr>
          <a:xfrm>
            <a:off x="1147233" y="1918138"/>
            <a:ext cx="7772400" cy="4850218"/>
          </a:xfrm>
          <a:prstGeom prst="rect">
            <a:avLst/>
          </a:prstGeom>
        </p:spPr>
      </p:pic>
    </p:spTree>
    <p:extLst>
      <p:ext uri="{BB962C8B-B14F-4D97-AF65-F5344CB8AC3E}">
        <p14:creationId xmlns:p14="http://schemas.microsoft.com/office/powerpoint/2010/main" val="2471956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9" name="Google Shape;279;p32"/>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80" name="Google Shape;280;p32"/>
          <p:cNvSpPr txBox="1"/>
          <p:nvPr/>
        </p:nvSpPr>
        <p:spPr>
          <a:xfrm>
            <a:off x="193430" y="249529"/>
            <a:ext cx="1155784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dirty="0">
                <a:solidFill>
                  <a:schemeClr val="lt1"/>
                </a:solidFill>
                <a:latin typeface="Arial"/>
                <a:ea typeface="Arial"/>
                <a:cs typeface="Arial"/>
                <a:sym typeface="Arial"/>
              </a:rPr>
              <a:t>Implementation Example: </a:t>
            </a:r>
            <a:r>
              <a:rPr lang="en-IN" sz="2800" b="1" dirty="0">
                <a:solidFill>
                  <a:schemeClr val="lt1"/>
                </a:solidFill>
              </a:rPr>
              <a:t>Logistic R</a:t>
            </a:r>
            <a:r>
              <a:rPr lang="en-IN" sz="2800" b="1" i="0" u="none" strike="noStrike" cap="none" dirty="0">
                <a:solidFill>
                  <a:schemeClr val="lt1"/>
                </a:solidFill>
                <a:latin typeface="Arial"/>
                <a:ea typeface="Arial"/>
                <a:cs typeface="Arial"/>
                <a:sym typeface="Arial"/>
              </a:rPr>
              <a:t>egression</a:t>
            </a:r>
            <a:endParaRPr sz="2800" b="0" i="0" u="none" strike="noStrike" cap="none" dirty="0">
              <a:solidFill>
                <a:srgbClr val="000000"/>
              </a:solidFill>
              <a:latin typeface="Arial"/>
              <a:ea typeface="Arial"/>
              <a:cs typeface="Arial"/>
              <a:sym typeface="Arial"/>
            </a:endParaRPr>
          </a:p>
        </p:txBody>
      </p:sp>
      <p:sp>
        <p:nvSpPr>
          <p:cNvPr id="282" name="Google Shape;282;p32"/>
          <p:cNvSpPr txBox="1"/>
          <p:nvPr/>
        </p:nvSpPr>
        <p:spPr>
          <a:xfrm>
            <a:off x="396385" y="1271807"/>
            <a:ext cx="476763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0" i="0" u="none" strike="noStrike" cap="none" dirty="0">
                <a:solidFill>
                  <a:srgbClr val="000000"/>
                </a:solidFill>
                <a:latin typeface="Times New Roman"/>
                <a:ea typeface="Times New Roman"/>
                <a:cs typeface="Times New Roman"/>
                <a:sym typeface="Times New Roman"/>
              </a:rPr>
              <a:t>Performance Metrics</a:t>
            </a:r>
            <a:endParaRPr sz="1800" b="0" i="0" u="none" strike="noStrike" cap="none" dirty="0">
              <a:solidFill>
                <a:srgbClr val="000000"/>
              </a:solidFill>
              <a:latin typeface="Times New Roman"/>
              <a:ea typeface="Times New Roman"/>
              <a:cs typeface="Times New Roman"/>
              <a:sym typeface="Times New Roman"/>
            </a:endParaRPr>
          </a:p>
        </p:txBody>
      </p:sp>
      <p:pic>
        <p:nvPicPr>
          <p:cNvPr id="6" name="Picture 5" descr="A screenshot of a computer program&#10;&#10;Description automatically generated with medium confidence">
            <a:extLst>
              <a:ext uri="{FF2B5EF4-FFF2-40B4-BE49-F238E27FC236}">
                <a16:creationId xmlns:a16="http://schemas.microsoft.com/office/drawing/2014/main" id="{A19D0EEF-8224-1147-DF93-9BB92A21C43C}"/>
              </a:ext>
            </a:extLst>
          </p:cNvPr>
          <p:cNvPicPr>
            <a:picLocks noChangeAspect="1"/>
          </p:cNvPicPr>
          <p:nvPr/>
        </p:nvPicPr>
        <p:blipFill>
          <a:blip r:embed="rId3"/>
          <a:stretch>
            <a:fillRect/>
          </a:stretch>
        </p:blipFill>
        <p:spPr>
          <a:xfrm>
            <a:off x="1318815" y="1641098"/>
            <a:ext cx="8097034" cy="4863048"/>
          </a:xfrm>
          <a:prstGeom prst="rect">
            <a:avLst/>
          </a:prstGeom>
        </p:spPr>
      </p:pic>
    </p:spTree>
    <p:extLst>
      <p:ext uri="{BB962C8B-B14F-4D97-AF65-F5344CB8AC3E}">
        <p14:creationId xmlns:p14="http://schemas.microsoft.com/office/powerpoint/2010/main" val="307116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303" name="Google Shape;303;p35"/>
          <p:cNvSpPr txBox="1"/>
          <p:nvPr/>
        </p:nvSpPr>
        <p:spPr>
          <a:xfrm>
            <a:off x="193430" y="249529"/>
            <a:ext cx="94605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Comparison </a:t>
            </a:r>
            <a:endParaRPr sz="2800" b="0" i="0" u="none" strike="noStrike" cap="none">
              <a:solidFill>
                <a:srgbClr val="000000"/>
              </a:solidFill>
              <a:latin typeface="Arial"/>
              <a:ea typeface="Arial"/>
              <a:cs typeface="Arial"/>
              <a:sym typeface="Arial"/>
            </a:endParaRPr>
          </a:p>
        </p:txBody>
      </p:sp>
      <p:sp>
        <p:nvSpPr>
          <p:cNvPr id="305" name="Google Shape;305;p35"/>
          <p:cNvSpPr txBox="1"/>
          <p:nvPr/>
        </p:nvSpPr>
        <p:spPr>
          <a:xfrm>
            <a:off x="492369" y="5934670"/>
            <a:ext cx="9084653"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dirty="0">
                <a:solidFill>
                  <a:srgbClr val="C00000"/>
                </a:solidFill>
                <a:latin typeface="Times New Roman"/>
                <a:ea typeface="Times New Roman"/>
                <a:cs typeface="Times New Roman"/>
                <a:sym typeface="Times New Roman"/>
              </a:rPr>
              <a:t>The best classifier of accuracy is the </a:t>
            </a:r>
            <a:r>
              <a:rPr lang="en-IN" sz="2800" b="1" dirty="0">
                <a:solidFill>
                  <a:srgbClr val="C00000"/>
                </a:solidFill>
                <a:latin typeface="Times New Roman"/>
                <a:ea typeface="Times New Roman"/>
                <a:cs typeface="Times New Roman"/>
                <a:sym typeface="Times New Roman"/>
              </a:rPr>
              <a:t>Random Forest</a:t>
            </a:r>
            <a:br>
              <a:rPr lang="en-IN" sz="1800" b="0" i="0" u="none" strike="noStrike" cap="none" dirty="0">
                <a:solidFill>
                  <a:srgbClr val="000000"/>
                </a:solidFill>
                <a:latin typeface="Times New Roman"/>
                <a:ea typeface="Times New Roman"/>
                <a:cs typeface="Times New Roman"/>
                <a:sym typeface="Times New Roman"/>
              </a:rPr>
            </a:br>
            <a:endParaRPr sz="1800" b="0" i="0" u="none" strike="noStrike" cap="none" dirty="0">
              <a:solidFill>
                <a:srgbClr val="000000"/>
              </a:solidFill>
              <a:latin typeface="Times New Roman"/>
              <a:ea typeface="Times New Roman"/>
              <a:cs typeface="Times New Roman"/>
              <a:sym typeface="Times New Roman"/>
            </a:endParaRPr>
          </a:p>
        </p:txBody>
      </p:sp>
      <p:sp>
        <p:nvSpPr>
          <p:cNvPr id="306" name="Google Shape;306;p35"/>
          <p:cNvSpPr txBox="1"/>
          <p:nvPr/>
        </p:nvSpPr>
        <p:spPr>
          <a:xfrm>
            <a:off x="193430" y="231944"/>
            <a:ext cx="94605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Comparison </a:t>
            </a:r>
            <a:endParaRPr sz="2800" b="0" i="0" u="none" strike="noStrike" cap="none">
              <a:solidFill>
                <a:srgbClr val="000000"/>
              </a:solidFill>
              <a:latin typeface="Arial"/>
              <a:ea typeface="Arial"/>
              <a:cs typeface="Arial"/>
              <a:sym typeface="Arial"/>
            </a:endParaRPr>
          </a:p>
        </p:txBody>
      </p:sp>
      <p:pic>
        <p:nvPicPr>
          <p:cNvPr id="3" name="Picture 2" descr="A picture containing text, screenshot, receipt, font&#10;&#10;Description automatically generated">
            <a:extLst>
              <a:ext uri="{FF2B5EF4-FFF2-40B4-BE49-F238E27FC236}">
                <a16:creationId xmlns:a16="http://schemas.microsoft.com/office/drawing/2014/main" id="{02AC56A8-738B-8F16-7DBE-997C8EF8AFF8}"/>
              </a:ext>
            </a:extLst>
          </p:cNvPr>
          <p:cNvPicPr>
            <a:picLocks noChangeAspect="1"/>
          </p:cNvPicPr>
          <p:nvPr/>
        </p:nvPicPr>
        <p:blipFill>
          <a:blip r:embed="rId3"/>
          <a:stretch>
            <a:fillRect/>
          </a:stretch>
        </p:blipFill>
        <p:spPr>
          <a:xfrm>
            <a:off x="235768" y="1630920"/>
            <a:ext cx="11956232" cy="38307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6" descr="Machine Learning Development services and solutions | Benefits of ML"/>
          <p:cNvPicPr preferRelativeResize="0"/>
          <p:nvPr/>
        </p:nvPicPr>
        <p:blipFill rotWithShape="1">
          <a:blip r:embed="rId3">
            <a:alphaModFix/>
          </a:blip>
          <a:srcRect/>
          <a:stretch/>
        </p:blipFill>
        <p:spPr>
          <a:xfrm>
            <a:off x="2847202" y="1310162"/>
            <a:ext cx="6216241" cy="4069566"/>
          </a:xfrm>
          <a:prstGeom prst="rect">
            <a:avLst/>
          </a:prstGeom>
          <a:noFill/>
          <a:ln>
            <a:noFill/>
          </a:ln>
        </p:spPr>
      </p:pic>
      <p:sp>
        <p:nvSpPr>
          <p:cNvPr id="312" name="Google Shape;312;p36"/>
          <p:cNvSpPr txBox="1"/>
          <p:nvPr/>
        </p:nvSpPr>
        <p:spPr>
          <a:xfrm>
            <a:off x="1313227" y="2424846"/>
            <a:ext cx="3236752"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Times New Roman"/>
                <a:ea typeface="Times New Roman"/>
                <a:cs typeface="Times New Roman"/>
                <a:sym typeface="Times New Roman"/>
              </a:rPr>
              <a:t>we analyzed the possible aspects of amazon selling book </a:t>
            </a:r>
            <a:endParaRPr sz="1600" b="0" i="0" u="none" strike="noStrike" cap="none">
              <a:solidFill>
                <a:srgbClr val="000000"/>
              </a:solidFill>
              <a:latin typeface="Times New Roman"/>
              <a:ea typeface="Times New Roman"/>
              <a:cs typeface="Times New Roman"/>
              <a:sym typeface="Times New Roman"/>
            </a:endParaRPr>
          </a:p>
        </p:txBody>
      </p:sp>
      <p:sp>
        <p:nvSpPr>
          <p:cNvPr id="313" name="Google Shape;313;p36"/>
          <p:cNvSpPr txBox="1"/>
          <p:nvPr/>
        </p:nvSpPr>
        <p:spPr>
          <a:xfrm>
            <a:off x="924643" y="3344945"/>
            <a:ext cx="3236752"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Times New Roman"/>
                <a:ea typeface="Times New Roman"/>
                <a:cs typeface="Times New Roman"/>
                <a:sym typeface="Times New Roman"/>
              </a:rPr>
              <a:t>Explore connections between different features such as ratings, price.</a:t>
            </a:r>
            <a:endParaRPr sz="1600" b="0" i="0" u="none" strike="noStrike" cap="none">
              <a:solidFill>
                <a:srgbClr val="000000"/>
              </a:solidFill>
              <a:latin typeface="Times New Roman"/>
              <a:ea typeface="Times New Roman"/>
              <a:cs typeface="Times New Roman"/>
              <a:sym typeface="Times New Roman"/>
            </a:endParaRPr>
          </a:p>
        </p:txBody>
      </p:sp>
      <p:sp>
        <p:nvSpPr>
          <p:cNvPr id="314" name="Google Shape;314;p36"/>
          <p:cNvSpPr txBox="1"/>
          <p:nvPr/>
        </p:nvSpPr>
        <p:spPr>
          <a:xfrm>
            <a:off x="2191914" y="4175942"/>
            <a:ext cx="3236752"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Times New Roman"/>
                <a:ea typeface="Times New Roman"/>
                <a:cs typeface="Times New Roman"/>
                <a:sym typeface="Times New Roman"/>
              </a:rPr>
              <a:t>248 different authors was featured</a:t>
            </a:r>
            <a:endParaRPr sz="1600" b="0" i="0" u="none" strike="noStrike" cap="none">
              <a:solidFill>
                <a:srgbClr val="000000"/>
              </a:solidFill>
              <a:latin typeface="Times New Roman"/>
              <a:ea typeface="Times New Roman"/>
              <a:cs typeface="Times New Roman"/>
              <a:sym typeface="Times New Roman"/>
            </a:endParaRPr>
          </a:p>
        </p:txBody>
      </p:sp>
      <p:sp>
        <p:nvSpPr>
          <p:cNvPr id="315" name="Google Shape;315;p36"/>
          <p:cNvSpPr txBox="1"/>
          <p:nvPr/>
        </p:nvSpPr>
        <p:spPr>
          <a:xfrm>
            <a:off x="7821922" y="2112681"/>
            <a:ext cx="3236752"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600" b="0" i="0" u="none" strike="noStrike" cap="none">
              <a:solidFill>
                <a:srgbClr val="000000"/>
              </a:solidFill>
              <a:latin typeface="Times New Roman"/>
              <a:ea typeface="Times New Roman"/>
              <a:cs typeface="Times New Roman"/>
              <a:sym typeface="Times New Roman"/>
            </a:endParaRPr>
          </a:p>
        </p:txBody>
      </p:sp>
      <p:sp>
        <p:nvSpPr>
          <p:cNvPr id="316" name="Google Shape;316;p36"/>
          <p:cNvSpPr txBox="1"/>
          <p:nvPr/>
        </p:nvSpPr>
        <p:spPr>
          <a:xfrm>
            <a:off x="7749249" y="2281958"/>
            <a:ext cx="4331381"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Times New Roman"/>
                <a:ea typeface="Times New Roman"/>
                <a:cs typeface="Times New Roman"/>
                <a:sym typeface="Times New Roman"/>
              </a:rPr>
              <a:t>Number of reviews increased at a huge pace after year 2012</a:t>
            </a:r>
            <a:endParaRPr/>
          </a:p>
        </p:txBody>
      </p:sp>
      <p:sp>
        <p:nvSpPr>
          <p:cNvPr id="317" name="Google Shape;317;p36"/>
          <p:cNvSpPr txBox="1"/>
          <p:nvPr/>
        </p:nvSpPr>
        <p:spPr>
          <a:xfrm>
            <a:off x="7628490" y="3169123"/>
            <a:ext cx="4452139"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Times New Roman"/>
                <a:ea typeface="Times New Roman"/>
                <a:cs typeface="Times New Roman"/>
                <a:sym typeface="Times New Roman"/>
              </a:rPr>
              <a:t>Even the author with the lowest mean user rating has a score of 3.9 which shows that books featured in this list are of high quality.</a:t>
            </a:r>
            <a:endParaRPr/>
          </a:p>
        </p:txBody>
      </p:sp>
      <p:sp>
        <p:nvSpPr>
          <p:cNvPr id="318" name="Google Shape;318;p36"/>
          <p:cNvSpPr txBox="1"/>
          <p:nvPr/>
        </p:nvSpPr>
        <p:spPr>
          <a:xfrm>
            <a:off x="6824306" y="4274425"/>
            <a:ext cx="5115647" cy="5847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Times New Roman"/>
                <a:ea typeface="Times New Roman"/>
                <a:cs typeface="Times New Roman"/>
                <a:sym typeface="Times New Roman"/>
              </a:rPr>
              <a:t>Authors whose books are featured in top 10 of the user rating list has same mean user rating 4.9</a:t>
            </a:r>
            <a:endParaRPr sz="1600" b="0" i="0" u="none" strike="noStrike" cap="none">
              <a:solidFill>
                <a:srgbClr val="000000"/>
              </a:solidFill>
              <a:latin typeface="Times New Roman"/>
              <a:ea typeface="Times New Roman"/>
              <a:cs typeface="Times New Roman"/>
              <a:sym typeface="Times New Roman"/>
            </a:endParaRPr>
          </a:p>
        </p:txBody>
      </p:sp>
      <p:sp>
        <p:nvSpPr>
          <p:cNvPr id="319" name="Google Shape;319;p36"/>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320" name="Google Shape;320;p36"/>
          <p:cNvSpPr txBox="1"/>
          <p:nvPr/>
        </p:nvSpPr>
        <p:spPr>
          <a:xfrm>
            <a:off x="193430" y="231944"/>
            <a:ext cx="946052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Conclusion </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
          <p:cNvSpPr txBox="1">
            <a:spLocks noGrp="1"/>
          </p:cNvSpPr>
          <p:nvPr>
            <p:ph type="title"/>
          </p:nvPr>
        </p:nvSpPr>
        <p:spPr>
          <a:xfrm>
            <a:off x="3949601" y="78980"/>
            <a:ext cx="751137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IN" b="1">
                <a:latin typeface="Aharoni"/>
                <a:ea typeface="Aharoni"/>
                <a:cs typeface="Aharoni"/>
                <a:sym typeface="Aharoni"/>
              </a:rPr>
              <a:t>Content</a:t>
            </a:r>
            <a:endParaRPr/>
          </a:p>
        </p:txBody>
      </p:sp>
      <p:pic>
        <p:nvPicPr>
          <p:cNvPr id="92" name="Google Shape;92;p2" descr="library shelf near black wooden ladder photo – Free Book Image on Unsplash"/>
          <p:cNvPicPr preferRelativeResize="0">
            <a:picLocks noGrp="1"/>
          </p:cNvPicPr>
          <p:nvPr>
            <p:ph type="body" idx="1"/>
          </p:nvPr>
        </p:nvPicPr>
        <p:blipFill rotWithShape="1">
          <a:blip r:embed="rId3">
            <a:alphaModFix/>
          </a:blip>
          <a:srcRect/>
          <a:stretch/>
        </p:blipFill>
        <p:spPr>
          <a:xfrm>
            <a:off x="0" y="0"/>
            <a:ext cx="3066900" cy="6858000"/>
          </a:xfrm>
          <a:prstGeom prst="rect">
            <a:avLst/>
          </a:prstGeom>
          <a:noFill/>
          <a:ln>
            <a:noFill/>
          </a:ln>
        </p:spPr>
      </p:pic>
      <p:pic>
        <p:nvPicPr>
          <p:cNvPr id="93" name="Google Shape;93;p2"/>
          <p:cNvPicPr preferRelativeResize="0"/>
          <p:nvPr/>
        </p:nvPicPr>
        <p:blipFill rotWithShape="1">
          <a:blip r:embed="rId4">
            <a:alphaModFix/>
          </a:blip>
          <a:srcRect/>
          <a:stretch/>
        </p:blipFill>
        <p:spPr>
          <a:xfrm>
            <a:off x="3774915" y="1268257"/>
            <a:ext cx="767319" cy="767319"/>
          </a:xfrm>
          <a:prstGeom prst="rect">
            <a:avLst/>
          </a:prstGeom>
          <a:noFill/>
          <a:ln>
            <a:noFill/>
          </a:ln>
        </p:spPr>
      </p:pic>
      <p:sp>
        <p:nvSpPr>
          <p:cNvPr id="94" name="Google Shape;94;p2"/>
          <p:cNvSpPr txBox="1"/>
          <p:nvPr/>
        </p:nvSpPr>
        <p:spPr>
          <a:xfrm>
            <a:off x="4882393" y="1283037"/>
            <a:ext cx="487400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Times New Roman"/>
                <a:ea typeface="Times New Roman"/>
                <a:cs typeface="Times New Roman"/>
                <a:sym typeface="Times New Roman"/>
              </a:rPr>
              <a:t>Problem and Solution</a:t>
            </a:r>
            <a:endParaRPr sz="2800" b="0" i="0" u="none" strike="noStrike" cap="none">
              <a:solidFill>
                <a:schemeClr val="dk1"/>
              </a:solidFill>
              <a:latin typeface="Times New Roman"/>
              <a:ea typeface="Times New Roman"/>
              <a:cs typeface="Times New Roman"/>
              <a:sym typeface="Times New Roman"/>
            </a:endParaRPr>
          </a:p>
        </p:txBody>
      </p:sp>
      <p:cxnSp>
        <p:nvCxnSpPr>
          <p:cNvPr id="95" name="Google Shape;95;p2"/>
          <p:cNvCxnSpPr/>
          <p:nvPr/>
        </p:nvCxnSpPr>
        <p:spPr>
          <a:xfrm>
            <a:off x="4945310" y="1830869"/>
            <a:ext cx="5318620" cy="0"/>
          </a:xfrm>
          <a:prstGeom prst="straightConnector1">
            <a:avLst/>
          </a:prstGeom>
          <a:noFill/>
          <a:ln w="19050" cap="flat" cmpd="sng">
            <a:solidFill>
              <a:schemeClr val="dk1"/>
            </a:solidFill>
            <a:prstDash val="solid"/>
            <a:miter lim="800000"/>
            <a:headEnd type="none" w="sm" len="sm"/>
            <a:tailEnd type="none" w="sm" len="sm"/>
          </a:ln>
        </p:spPr>
      </p:cxnSp>
      <p:pic>
        <p:nvPicPr>
          <p:cNvPr id="96" name="Google Shape;96;p2"/>
          <p:cNvPicPr preferRelativeResize="0"/>
          <p:nvPr/>
        </p:nvPicPr>
        <p:blipFill rotWithShape="1">
          <a:blip r:embed="rId5">
            <a:alphaModFix/>
          </a:blip>
          <a:srcRect/>
          <a:stretch/>
        </p:blipFill>
        <p:spPr>
          <a:xfrm>
            <a:off x="3774915" y="2143847"/>
            <a:ext cx="1006123" cy="1006123"/>
          </a:xfrm>
          <a:prstGeom prst="rect">
            <a:avLst/>
          </a:prstGeom>
          <a:noFill/>
          <a:ln>
            <a:noFill/>
          </a:ln>
        </p:spPr>
      </p:pic>
      <p:sp>
        <p:nvSpPr>
          <p:cNvPr id="97" name="Google Shape;97;p2"/>
          <p:cNvSpPr txBox="1"/>
          <p:nvPr/>
        </p:nvSpPr>
        <p:spPr>
          <a:xfrm>
            <a:off x="4882401" y="2385300"/>
            <a:ext cx="54822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Times New Roman"/>
                <a:ea typeface="Times New Roman"/>
                <a:cs typeface="Times New Roman"/>
                <a:sym typeface="Times New Roman"/>
              </a:rPr>
              <a:t>Why it is important &amp; Beneficial </a:t>
            </a:r>
            <a:endParaRPr sz="2800" b="0" i="0" u="none" strike="noStrike" cap="none">
              <a:solidFill>
                <a:schemeClr val="dk1"/>
              </a:solidFill>
              <a:latin typeface="Times New Roman"/>
              <a:ea typeface="Times New Roman"/>
              <a:cs typeface="Times New Roman"/>
              <a:sym typeface="Times New Roman"/>
            </a:endParaRPr>
          </a:p>
        </p:txBody>
      </p:sp>
      <p:cxnSp>
        <p:nvCxnSpPr>
          <p:cNvPr id="98" name="Google Shape;98;p2"/>
          <p:cNvCxnSpPr/>
          <p:nvPr/>
        </p:nvCxnSpPr>
        <p:spPr>
          <a:xfrm>
            <a:off x="4945310" y="2909693"/>
            <a:ext cx="5318620" cy="0"/>
          </a:xfrm>
          <a:prstGeom prst="straightConnector1">
            <a:avLst/>
          </a:prstGeom>
          <a:noFill/>
          <a:ln w="19050" cap="flat" cmpd="sng">
            <a:solidFill>
              <a:schemeClr val="dk1"/>
            </a:solidFill>
            <a:prstDash val="solid"/>
            <a:miter lim="800000"/>
            <a:headEnd type="none" w="sm" len="sm"/>
            <a:tailEnd type="none" w="sm" len="sm"/>
          </a:ln>
        </p:spPr>
      </p:cxnSp>
      <p:pic>
        <p:nvPicPr>
          <p:cNvPr id="99" name="Google Shape;99;p2"/>
          <p:cNvPicPr preferRelativeResize="0"/>
          <p:nvPr/>
        </p:nvPicPr>
        <p:blipFill rotWithShape="1">
          <a:blip r:embed="rId6">
            <a:alphaModFix/>
          </a:blip>
          <a:srcRect/>
          <a:stretch/>
        </p:blipFill>
        <p:spPr>
          <a:xfrm>
            <a:off x="3774915" y="3529155"/>
            <a:ext cx="700619" cy="700619"/>
          </a:xfrm>
          <a:prstGeom prst="rect">
            <a:avLst/>
          </a:prstGeom>
          <a:noFill/>
          <a:ln>
            <a:noFill/>
          </a:ln>
        </p:spPr>
      </p:pic>
      <p:sp>
        <p:nvSpPr>
          <p:cNvPr id="100" name="Google Shape;100;p2"/>
          <p:cNvSpPr txBox="1"/>
          <p:nvPr/>
        </p:nvSpPr>
        <p:spPr>
          <a:xfrm>
            <a:off x="4882392" y="3529155"/>
            <a:ext cx="57548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Times New Roman"/>
                <a:ea typeface="Times New Roman"/>
                <a:cs typeface="Times New Roman"/>
                <a:sym typeface="Times New Roman"/>
              </a:rPr>
              <a:t>Implementation </a:t>
            </a:r>
            <a:endParaRPr sz="2800" b="0" i="0" u="none" strike="noStrike" cap="none">
              <a:solidFill>
                <a:schemeClr val="dk1"/>
              </a:solidFill>
              <a:latin typeface="Times New Roman"/>
              <a:ea typeface="Times New Roman"/>
              <a:cs typeface="Times New Roman"/>
              <a:sym typeface="Times New Roman"/>
            </a:endParaRPr>
          </a:p>
        </p:txBody>
      </p:sp>
      <p:cxnSp>
        <p:nvCxnSpPr>
          <p:cNvPr id="101" name="Google Shape;101;p2"/>
          <p:cNvCxnSpPr/>
          <p:nvPr/>
        </p:nvCxnSpPr>
        <p:spPr>
          <a:xfrm>
            <a:off x="4945310" y="4168629"/>
            <a:ext cx="5318620" cy="0"/>
          </a:xfrm>
          <a:prstGeom prst="straightConnector1">
            <a:avLst/>
          </a:prstGeom>
          <a:noFill/>
          <a:ln w="19050" cap="flat" cmpd="sng">
            <a:solidFill>
              <a:schemeClr val="dk1"/>
            </a:solidFill>
            <a:prstDash val="solid"/>
            <a:miter lim="800000"/>
            <a:headEnd type="none" w="sm" len="sm"/>
            <a:tailEnd type="none" w="sm" len="sm"/>
          </a:ln>
        </p:spPr>
      </p:cxnSp>
      <p:pic>
        <p:nvPicPr>
          <p:cNvPr id="102" name="Google Shape;102;p2"/>
          <p:cNvPicPr preferRelativeResize="0"/>
          <p:nvPr/>
        </p:nvPicPr>
        <p:blipFill rotWithShape="1">
          <a:blip r:embed="rId7">
            <a:alphaModFix/>
          </a:blip>
          <a:srcRect/>
          <a:stretch/>
        </p:blipFill>
        <p:spPr>
          <a:xfrm>
            <a:off x="3774915" y="4733071"/>
            <a:ext cx="641108" cy="641108"/>
          </a:xfrm>
          <a:prstGeom prst="rect">
            <a:avLst/>
          </a:prstGeom>
          <a:noFill/>
          <a:ln>
            <a:noFill/>
          </a:ln>
        </p:spPr>
      </p:pic>
      <p:pic>
        <p:nvPicPr>
          <p:cNvPr id="103" name="Google Shape;103;p2"/>
          <p:cNvPicPr preferRelativeResize="0"/>
          <p:nvPr/>
        </p:nvPicPr>
        <p:blipFill rotWithShape="1">
          <a:blip r:embed="rId8">
            <a:alphaModFix/>
          </a:blip>
          <a:srcRect/>
          <a:stretch/>
        </p:blipFill>
        <p:spPr>
          <a:xfrm>
            <a:off x="3774915" y="5709696"/>
            <a:ext cx="767320" cy="767320"/>
          </a:xfrm>
          <a:prstGeom prst="rect">
            <a:avLst/>
          </a:prstGeom>
          <a:noFill/>
          <a:ln>
            <a:noFill/>
          </a:ln>
        </p:spPr>
      </p:pic>
      <p:sp>
        <p:nvSpPr>
          <p:cNvPr id="104" name="Google Shape;104;p2"/>
          <p:cNvSpPr txBox="1"/>
          <p:nvPr/>
        </p:nvSpPr>
        <p:spPr>
          <a:xfrm>
            <a:off x="4945310" y="4733071"/>
            <a:ext cx="57548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Times New Roman"/>
                <a:ea typeface="Times New Roman"/>
                <a:cs typeface="Times New Roman"/>
                <a:sym typeface="Times New Roman"/>
              </a:rPr>
              <a:t>Results</a:t>
            </a:r>
            <a:endParaRPr sz="2800" b="0" i="0" u="none" strike="noStrike" cap="none">
              <a:solidFill>
                <a:schemeClr val="dk1"/>
              </a:solidFill>
              <a:latin typeface="Times New Roman"/>
              <a:ea typeface="Times New Roman"/>
              <a:cs typeface="Times New Roman"/>
              <a:sym typeface="Times New Roman"/>
            </a:endParaRPr>
          </a:p>
        </p:txBody>
      </p:sp>
      <p:cxnSp>
        <p:nvCxnSpPr>
          <p:cNvPr id="105" name="Google Shape;105;p2"/>
          <p:cNvCxnSpPr/>
          <p:nvPr/>
        </p:nvCxnSpPr>
        <p:spPr>
          <a:xfrm>
            <a:off x="4952301" y="5256291"/>
            <a:ext cx="5318620" cy="0"/>
          </a:xfrm>
          <a:prstGeom prst="straightConnector1">
            <a:avLst/>
          </a:prstGeom>
          <a:noFill/>
          <a:ln w="19050" cap="flat" cmpd="sng">
            <a:solidFill>
              <a:schemeClr val="dk1"/>
            </a:solidFill>
            <a:prstDash val="solid"/>
            <a:miter lim="800000"/>
            <a:headEnd type="none" w="sm" len="sm"/>
            <a:tailEnd type="none" w="sm" len="sm"/>
          </a:ln>
        </p:spPr>
      </p:cxnSp>
      <p:sp>
        <p:nvSpPr>
          <p:cNvPr id="106" name="Google Shape;106;p2"/>
          <p:cNvSpPr txBox="1"/>
          <p:nvPr/>
        </p:nvSpPr>
        <p:spPr>
          <a:xfrm>
            <a:off x="4952301" y="5831746"/>
            <a:ext cx="57548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dk1"/>
                </a:solidFill>
                <a:latin typeface="Times New Roman"/>
                <a:ea typeface="Times New Roman"/>
                <a:cs typeface="Times New Roman"/>
                <a:sym typeface="Times New Roman"/>
              </a:rPr>
              <a:t>Conclusion</a:t>
            </a:r>
            <a:endParaRPr sz="2800" b="0" i="0" u="none" strike="noStrike" cap="none">
              <a:solidFill>
                <a:schemeClr val="dk1"/>
              </a:solidFill>
              <a:latin typeface="Times New Roman"/>
              <a:ea typeface="Times New Roman"/>
              <a:cs typeface="Times New Roman"/>
              <a:sym typeface="Times New Roman"/>
            </a:endParaRPr>
          </a:p>
        </p:txBody>
      </p:sp>
      <p:cxnSp>
        <p:nvCxnSpPr>
          <p:cNvPr id="107" name="Google Shape;107;p2"/>
          <p:cNvCxnSpPr/>
          <p:nvPr/>
        </p:nvCxnSpPr>
        <p:spPr>
          <a:xfrm>
            <a:off x="5045978" y="6458030"/>
            <a:ext cx="531862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
          <p:cNvSpPr txBox="1"/>
          <p:nvPr/>
        </p:nvSpPr>
        <p:spPr>
          <a:xfrm>
            <a:off x="-68100" y="-29175"/>
            <a:ext cx="12260100" cy="6887100"/>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endParaRPr sz="4400" b="1" i="0" u="none" strike="noStrike" cap="none">
              <a:solidFill>
                <a:schemeClr val="lt1"/>
              </a:solidFill>
              <a:latin typeface="Calibri"/>
              <a:ea typeface="Calibri"/>
              <a:cs typeface="Calibri"/>
              <a:sym typeface="Calibri"/>
            </a:endParaRPr>
          </a:p>
        </p:txBody>
      </p:sp>
      <p:sp>
        <p:nvSpPr>
          <p:cNvPr id="326" name="Google Shape;32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haroni"/>
              <a:buNone/>
            </a:pPr>
            <a:r>
              <a:rPr lang="en-IN" b="1">
                <a:solidFill>
                  <a:schemeClr val="lt1"/>
                </a:solidFill>
                <a:latin typeface="Aharoni"/>
                <a:ea typeface="Aharoni"/>
                <a:cs typeface="Aharoni"/>
                <a:sym typeface="Aharoni"/>
              </a:rPr>
              <a:t>Toolkit Breakdown</a:t>
            </a:r>
            <a:r>
              <a:rPr lang="en-IN">
                <a:solidFill>
                  <a:schemeClr val="lt1"/>
                </a:solidFill>
                <a:latin typeface="Aharoni"/>
                <a:ea typeface="Aharoni"/>
                <a:cs typeface="Aharoni"/>
                <a:sym typeface="Aharoni"/>
              </a:rPr>
              <a:t> </a:t>
            </a:r>
            <a:endParaRPr/>
          </a:p>
        </p:txBody>
      </p:sp>
      <p:pic>
        <p:nvPicPr>
          <p:cNvPr id="327" name="Google Shape;327;p7" descr="Welcome To Colaboratory - Colaboratory"/>
          <p:cNvPicPr preferRelativeResize="0">
            <a:picLocks noGrp="1"/>
          </p:cNvPicPr>
          <p:nvPr>
            <p:ph type="body" idx="1"/>
          </p:nvPr>
        </p:nvPicPr>
        <p:blipFill rotWithShape="1">
          <a:blip r:embed="rId3">
            <a:alphaModFix/>
          </a:blip>
          <a:srcRect/>
          <a:stretch/>
        </p:blipFill>
        <p:spPr>
          <a:xfrm>
            <a:off x="1499253" y="2398370"/>
            <a:ext cx="963000" cy="963000"/>
          </a:xfrm>
          <a:prstGeom prst="rect">
            <a:avLst/>
          </a:prstGeom>
          <a:noFill/>
          <a:ln>
            <a:noFill/>
          </a:ln>
        </p:spPr>
      </p:pic>
      <p:pic>
        <p:nvPicPr>
          <p:cNvPr id="328" name="Google Shape;328;p7" descr="Python (programming language) - Wikipedia"/>
          <p:cNvPicPr preferRelativeResize="0"/>
          <p:nvPr/>
        </p:nvPicPr>
        <p:blipFill rotWithShape="1">
          <a:blip r:embed="rId4">
            <a:alphaModFix/>
          </a:blip>
          <a:srcRect/>
          <a:stretch/>
        </p:blipFill>
        <p:spPr>
          <a:xfrm>
            <a:off x="4793305" y="2409717"/>
            <a:ext cx="940340" cy="940340"/>
          </a:xfrm>
          <a:prstGeom prst="rect">
            <a:avLst/>
          </a:prstGeom>
          <a:noFill/>
          <a:ln>
            <a:noFill/>
          </a:ln>
        </p:spPr>
      </p:pic>
      <p:sp>
        <p:nvSpPr>
          <p:cNvPr id="329" name="Google Shape;329;p7"/>
          <p:cNvSpPr txBox="1"/>
          <p:nvPr/>
        </p:nvSpPr>
        <p:spPr>
          <a:xfrm>
            <a:off x="1466444" y="1698491"/>
            <a:ext cx="250973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sng" strike="noStrike" cap="none">
                <a:solidFill>
                  <a:schemeClr val="lt1"/>
                </a:solidFill>
                <a:latin typeface="Times New Roman"/>
                <a:ea typeface="Times New Roman"/>
                <a:cs typeface="Times New Roman"/>
                <a:sym typeface="Times New Roman"/>
              </a:rPr>
              <a:t>Platform</a:t>
            </a:r>
            <a:endParaRPr sz="1400" b="0" i="0" u="sng" strike="noStrike" cap="none">
              <a:solidFill>
                <a:srgbClr val="000000"/>
              </a:solidFill>
              <a:latin typeface="Arial"/>
              <a:ea typeface="Arial"/>
              <a:cs typeface="Arial"/>
              <a:sym typeface="Arial"/>
            </a:endParaRPr>
          </a:p>
        </p:txBody>
      </p:sp>
      <p:sp>
        <p:nvSpPr>
          <p:cNvPr id="330" name="Google Shape;330;p7"/>
          <p:cNvSpPr txBox="1"/>
          <p:nvPr/>
        </p:nvSpPr>
        <p:spPr>
          <a:xfrm>
            <a:off x="4131013" y="1690688"/>
            <a:ext cx="47260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sng" strike="noStrike" cap="none">
                <a:solidFill>
                  <a:schemeClr val="lt1"/>
                </a:solidFill>
                <a:latin typeface="Times New Roman"/>
                <a:ea typeface="Times New Roman"/>
                <a:cs typeface="Times New Roman"/>
                <a:sym typeface="Times New Roman"/>
              </a:rPr>
              <a:t>Programming Language</a:t>
            </a:r>
            <a:endParaRPr sz="1400" b="0" i="0" u="sng" strike="noStrike" cap="none">
              <a:solidFill>
                <a:srgbClr val="000000"/>
              </a:solidFill>
              <a:latin typeface="Arial"/>
              <a:ea typeface="Arial"/>
              <a:cs typeface="Arial"/>
              <a:sym typeface="Arial"/>
            </a:endParaRPr>
          </a:p>
        </p:txBody>
      </p:sp>
      <p:sp>
        <p:nvSpPr>
          <p:cNvPr id="331" name="Google Shape;331;p7"/>
          <p:cNvSpPr txBox="1"/>
          <p:nvPr/>
        </p:nvSpPr>
        <p:spPr>
          <a:xfrm>
            <a:off x="1377705" y="3410050"/>
            <a:ext cx="1345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Times New Roman"/>
                <a:ea typeface="Times New Roman"/>
                <a:cs typeface="Times New Roman"/>
                <a:sym typeface="Times New Roman"/>
              </a:rPr>
              <a:t>Google Colab</a:t>
            </a:r>
            <a:endParaRPr sz="1400" b="0" i="0" u="none" strike="noStrike" cap="none">
              <a:solidFill>
                <a:schemeClr val="lt1"/>
              </a:solidFill>
              <a:latin typeface="Times New Roman"/>
              <a:ea typeface="Times New Roman"/>
              <a:cs typeface="Times New Roman"/>
              <a:sym typeface="Times New Roman"/>
            </a:endParaRPr>
          </a:p>
        </p:txBody>
      </p:sp>
      <p:sp>
        <p:nvSpPr>
          <p:cNvPr id="332" name="Google Shape;332;p7"/>
          <p:cNvSpPr txBox="1"/>
          <p:nvPr/>
        </p:nvSpPr>
        <p:spPr>
          <a:xfrm>
            <a:off x="4841131" y="3531864"/>
            <a:ext cx="250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Times New Roman"/>
                <a:ea typeface="Times New Roman"/>
                <a:cs typeface="Times New Roman"/>
                <a:sym typeface="Times New Roman"/>
              </a:rPr>
              <a:t>Python</a:t>
            </a:r>
            <a:endParaRPr sz="1400" b="0" i="0" u="none" strike="noStrike" cap="none">
              <a:solidFill>
                <a:srgbClr val="000000"/>
              </a:solidFill>
              <a:latin typeface="Arial"/>
              <a:ea typeface="Arial"/>
              <a:cs typeface="Arial"/>
              <a:sym typeface="Arial"/>
            </a:endParaRPr>
          </a:p>
        </p:txBody>
      </p:sp>
      <p:pic>
        <p:nvPicPr>
          <p:cNvPr id="333" name="Google Shape;333;p7" descr="Matplotlib (@matplotlib) / Twitter"/>
          <p:cNvPicPr preferRelativeResize="0"/>
          <p:nvPr/>
        </p:nvPicPr>
        <p:blipFill rotWithShape="1">
          <a:blip r:embed="rId5">
            <a:alphaModFix/>
          </a:blip>
          <a:srcRect/>
          <a:stretch/>
        </p:blipFill>
        <p:spPr>
          <a:xfrm>
            <a:off x="1377700" y="4607925"/>
            <a:ext cx="1084599" cy="940325"/>
          </a:xfrm>
          <a:prstGeom prst="rect">
            <a:avLst/>
          </a:prstGeom>
          <a:noFill/>
          <a:ln>
            <a:noFill/>
          </a:ln>
        </p:spPr>
      </p:pic>
      <p:sp>
        <p:nvSpPr>
          <p:cNvPr id="334" name="Google Shape;334;p7"/>
          <p:cNvSpPr txBox="1"/>
          <p:nvPr/>
        </p:nvSpPr>
        <p:spPr>
          <a:xfrm>
            <a:off x="1007625" y="4199425"/>
            <a:ext cx="3066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sng" strike="noStrike" cap="none">
                <a:solidFill>
                  <a:schemeClr val="lt1"/>
                </a:solidFill>
                <a:latin typeface="Times New Roman"/>
                <a:ea typeface="Times New Roman"/>
                <a:cs typeface="Times New Roman"/>
                <a:sym typeface="Times New Roman"/>
              </a:rPr>
              <a:t>Data Visualization</a:t>
            </a:r>
            <a:endParaRPr sz="1400" b="0" i="0" u="sng" strike="noStrike" cap="none">
              <a:solidFill>
                <a:srgbClr val="000000"/>
              </a:solidFill>
              <a:latin typeface="Arial"/>
              <a:ea typeface="Arial"/>
              <a:cs typeface="Arial"/>
              <a:sym typeface="Arial"/>
            </a:endParaRPr>
          </a:p>
        </p:txBody>
      </p:sp>
      <p:sp>
        <p:nvSpPr>
          <p:cNvPr id="335" name="Google Shape;335;p7"/>
          <p:cNvSpPr txBox="1"/>
          <p:nvPr/>
        </p:nvSpPr>
        <p:spPr>
          <a:xfrm>
            <a:off x="1466450" y="5596325"/>
            <a:ext cx="2430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Times New Roman"/>
                <a:ea typeface="Times New Roman"/>
                <a:cs typeface="Times New Roman"/>
                <a:sym typeface="Times New Roman"/>
              </a:rPr>
              <a:t>Matplotlib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Times New Roman"/>
                <a:ea typeface="Times New Roman"/>
                <a:cs typeface="Times New Roman"/>
                <a:sym typeface="Times New Roman"/>
              </a:rPr>
              <a:t>Seaborn</a:t>
            </a:r>
            <a:endParaRPr sz="1400" b="0" i="0" u="none" strike="noStrike" cap="none">
              <a:solidFill>
                <a:srgbClr val="000000"/>
              </a:solidFill>
              <a:latin typeface="Arial"/>
              <a:ea typeface="Arial"/>
              <a:cs typeface="Arial"/>
              <a:sym typeface="Arial"/>
            </a:endParaRPr>
          </a:p>
        </p:txBody>
      </p:sp>
      <p:pic>
        <p:nvPicPr>
          <p:cNvPr id="336" name="Google Shape;336;p7" descr="In The Studio,” Kaggle's Anthony Goldbloom Is Building A New Kind Of  Marketplace | TechCrunch"/>
          <p:cNvPicPr preferRelativeResize="0"/>
          <p:nvPr/>
        </p:nvPicPr>
        <p:blipFill rotWithShape="1">
          <a:blip r:embed="rId6">
            <a:alphaModFix/>
          </a:blip>
          <a:srcRect/>
          <a:stretch/>
        </p:blipFill>
        <p:spPr>
          <a:xfrm>
            <a:off x="4484789" y="4636828"/>
            <a:ext cx="1557384" cy="707900"/>
          </a:xfrm>
          <a:prstGeom prst="rect">
            <a:avLst/>
          </a:prstGeom>
          <a:noFill/>
          <a:ln>
            <a:noFill/>
          </a:ln>
        </p:spPr>
      </p:pic>
      <p:sp>
        <p:nvSpPr>
          <p:cNvPr id="337" name="Google Shape;337;p7"/>
          <p:cNvSpPr txBox="1"/>
          <p:nvPr/>
        </p:nvSpPr>
        <p:spPr>
          <a:xfrm>
            <a:off x="4793305" y="4207805"/>
            <a:ext cx="47260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sng" strike="noStrike" cap="none">
                <a:solidFill>
                  <a:schemeClr val="lt1"/>
                </a:solidFill>
                <a:latin typeface="Times New Roman"/>
                <a:ea typeface="Times New Roman"/>
                <a:cs typeface="Times New Roman"/>
                <a:sym typeface="Times New Roman"/>
              </a:rPr>
              <a:t>Dataset</a:t>
            </a:r>
            <a:endParaRPr sz="1400" b="0" i="0" u="sng" strike="noStrike" cap="none">
              <a:solidFill>
                <a:srgbClr val="000000"/>
              </a:solidFill>
              <a:latin typeface="Arial"/>
              <a:ea typeface="Arial"/>
              <a:cs typeface="Arial"/>
              <a:sym typeface="Arial"/>
            </a:endParaRPr>
          </a:p>
        </p:txBody>
      </p:sp>
      <p:sp>
        <p:nvSpPr>
          <p:cNvPr id="338" name="Google Shape;338;p7"/>
          <p:cNvSpPr txBox="1"/>
          <p:nvPr/>
        </p:nvSpPr>
        <p:spPr>
          <a:xfrm>
            <a:off x="4385825" y="5596275"/>
            <a:ext cx="35181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Times New Roman"/>
                <a:ea typeface="Times New Roman"/>
                <a:cs typeface="Times New Roman"/>
                <a:sym typeface="Times New Roman"/>
              </a:rPr>
              <a:t>Amazon’s top</a:t>
            </a:r>
            <a:r>
              <a:rPr lang="en-IN">
                <a:solidFill>
                  <a:schemeClr val="lt1"/>
                </a:solidFill>
                <a:latin typeface="Times New Roman"/>
                <a:ea typeface="Times New Roman"/>
                <a:cs typeface="Times New Roman"/>
                <a:sym typeface="Times New Roman"/>
              </a:rPr>
              <a:t> </a:t>
            </a:r>
            <a:r>
              <a:rPr lang="en-IN" sz="1400" b="0" i="0" u="none" strike="noStrike" cap="none">
                <a:solidFill>
                  <a:schemeClr val="lt1"/>
                </a:solidFill>
                <a:latin typeface="Times New Roman"/>
                <a:ea typeface="Times New Roman"/>
                <a:cs typeface="Times New Roman"/>
                <a:sym typeface="Times New Roman"/>
              </a:rPr>
              <a:t>best selling books from 2009-2019 Dataset</a:t>
            </a:r>
            <a:endParaRPr sz="1400" b="0" i="0" u="none" strike="noStrike" cap="none">
              <a:solidFill>
                <a:srgbClr val="000000"/>
              </a:solidFill>
              <a:latin typeface="Arial"/>
              <a:ea typeface="Arial"/>
              <a:cs typeface="Arial"/>
              <a:sym typeface="Arial"/>
            </a:endParaRPr>
          </a:p>
        </p:txBody>
      </p:sp>
      <p:pic>
        <p:nvPicPr>
          <p:cNvPr id="339" name="Google Shape;339;p7" descr="An illustration of a smart phone with an algorithm spilling out of it."/>
          <p:cNvPicPr preferRelativeResize="0"/>
          <p:nvPr/>
        </p:nvPicPr>
        <p:blipFill rotWithShape="1">
          <a:blip r:embed="rId7">
            <a:alphaModFix/>
          </a:blip>
          <a:srcRect/>
          <a:stretch/>
        </p:blipFill>
        <p:spPr>
          <a:xfrm>
            <a:off x="8687738" y="2262563"/>
            <a:ext cx="1480150" cy="1147499"/>
          </a:xfrm>
          <a:prstGeom prst="rect">
            <a:avLst/>
          </a:prstGeom>
          <a:noFill/>
          <a:ln>
            <a:noFill/>
          </a:ln>
        </p:spPr>
      </p:pic>
      <p:sp>
        <p:nvSpPr>
          <p:cNvPr id="340" name="Google Shape;340;p7"/>
          <p:cNvSpPr txBox="1"/>
          <p:nvPr/>
        </p:nvSpPr>
        <p:spPr>
          <a:xfrm>
            <a:off x="8788939" y="1698491"/>
            <a:ext cx="472602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sng" strike="noStrike" cap="none">
                <a:solidFill>
                  <a:schemeClr val="lt1"/>
                </a:solidFill>
                <a:latin typeface="Times New Roman"/>
                <a:ea typeface="Times New Roman"/>
                <a:cs typeface="Times New Roman"/>
                <a:sym typeface="Times New Roman"/>
              </a:rPr>
              <a:t>Algorithm</a:t>
            </a:r>
            <a:endParaRPr sz="1400" b="0" i="0" u="sng" strike="noStrike" cap="none">
              <a:solidFill>
                <a:srgbClr val="000000"/>
              </a:solidFill>
              <a:latin typeface="Arial"/>
              <a:ea typeface="Arial"/>
              <a:cs typeface="Arial"/>
              <a:sym typeface="Arial"/>
            </a:endParaRPr>
          </a:p>
        </p:txBody>
      </p:sp>
      <p:sp>
        <p:nvSpPr>
          <p:cNvPr id="341" name="Google Shape;341;p7"/>
          <p:cNvSpPr txBox="1"/>
          <p:nvPr/>
        </p:nvSpPr>
        <p:spPr>
          <a:xfrm>
            <a:off x="8687751" y="3574025"/>
            <a:ext cx="4317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Times New Roman"/>
                <a:ea typeface="Times New Roman"/>
                <a:cs typeface="Times New Roman"/>
                <a:sym typeface="Times New Roman"/>
              </a:rPr>
              <a:t>Decision Tree and many more</a:t>
            </a:r>
            <a:endParaRPr sz="1400" b="0" i="0" u="none" strike="noStrike" cap="none">
              <a:solidFill>
                <a:srgbClr val="000000"/>
              </a:solidFill>
              <a:latin typeface="Arial"/>
              <a:ea typeface="Arial"/>
              <a:cs typeface="Arial"/>
              <a:sym typeface="Arial"/>
            </a:endParaRPr>
          </a:p>
        </p:txBody>
      </p:sp>
      <p:pic>
        <p:nvPicPr>
          <p:cNvPr id="342" name="Google Shape;342;p7" descr="External Evaluation of Eurimages - Eurimages News"/>
          <p:cNvPicPr preferRelativeResize="0"/>
          <p:nvPr/>
        </p:nvPicPr>
        <p:blipFill rotWithShape="1">
          <a:blip r:embed="rId8">
            <a:alphaModFix/>
          </a:blip>
          <a:srcRect/>
          <a:stretch/>
        </p:blipFill>
        <p:spPr>
          <a:xfrm>
            <a:off x="8212763" y="4694233"/>
            <a:ext cx="2430125" cy="807500"/>
          </a:xfrm>
          <a:prstGeom prst="rect">
            <a:avLst/>
          </a:prstGeom>
          <a:noFill/>
          <a:ln>
            <a:noFill/>
          </a:ln>
        </p:spPr>
      </p:pic>
      <p:sp>
        <p:nvSpPr>
          <p:cNvPr id="343" name="Google Shape;343;p7"/>
          <p:cNvSpPr txBox="1"/>
          <p:nvPr/>
        </p:nvSpPr>
        <p:spPr>
          <a:xfrm>
            <a:off x="8113146" y="4199425"/>
            <a:ext cx="3066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sng" strike="noStrike" cap="none">
                <a:solidFill>
                  <a:schemeClr val="lt1"/>
                </a:solidFill>
                <a:latin typeface="Times New Roman"/>
                <a:ea typeface="Times New Roman"/>
                <a:cs typeface="Times New Roman"/>
                <a:sym typeface="Times New Roman"/>
              </a:rPr>
              <a:t>Evaluation and Comparison</a:t>
            </a:r>
            <a:endParaRPr sz="1400" b="0" i="0" u="sng" strike="noStrike" cap="none">
              <a:solidFill>
                <a:srgbClr val="000000"/>
              </a:solidFill>
              <a:latin typeface="Arial"/>
              <a:ea typeface="Arial"/>
              <a:cs typeface="Arial"/>
              <a:sym typeface="Arial"/>
            </a:endParaRPr>
          </a:p>
        </p:txBody>
      </p:sp>
      <p:sp>
        <p:nvSpPr>
          <p:cNvPr id="344" name="Google Shape;344;p7"/>
          <p:cNvSpPr txBox="1"/>
          <p:nvPr/>
        </p:nvSpPr>
        <p:spPr>
          <a:xfrm>
            <a:off x="8279853" y="5596325"/>
            <a:ext cx="3363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chemeClr val="lt1"/>
                </a:solidFill>
                <a:latin typeface="Times New Roman"/>
                <a:ea typeface="Times New Roman"/>
                <a:cs typeface="Times New Roman"/>
                <a:sym typeface="Times New Roman"/>
              </a:rPr>
              <a:t>Performance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chemeClr val="lt1"/>
                </a:solidFill>
                <a:latin typeface="Times New Roman"/>
                <a:ea typeface="Times New Roman"/>
                <a:cs typeface="Times New Roman"/>
                <a:sym typeface="Times New Roman"/>
              </a:rPr>
              <a:t>F1and  many more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9" descr="Bookshelves Wallpapers - Top Free Bookshelves Backgrounds - WallpaperAccess"/>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77" name="Google Shape;377;p9"/>
          <p:cNvSpPr txBox="1"/>
          <p:nvPr/>
        </p:nvSpPr>
        <p:spPr>
          <a:xfrm>
            <a:off x="2739957" y="2828833"/>
            <a:ext cx="6712085"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200"/>
              <a:buFont typeface="Arial"/>
              <a:buNone/>
            </a:pPr>
            <a:r>
              <a:rPr lang="en-IN" sz="7200" b="1" i="0" u="none" strike="noStrike" cap="none">
                <a:solidFill>
                  <a:schemeClr val="lt1"/>
                </a:solidFill>
                <a:latin typeface="Arial Black"/>
                <a:ea typeface="Arial Black"/>
                <a:cs typeface="Arial Black"/>
                <a:sym typeface="Arial Black"/>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3" descr="30,000+ Reading Glasses Pictures | Download Free Images on Unsplash"/>
          <p:cNvPicPr preferRelativeResize="0"/>
          <p:nvPr/>
        </p:nvPicPr>
        <p:blipFill rotWithShape="1">
          <a:blip r:embed="rId3">
            <a:alphaModFix/>
          </a:blip>
          <a:srcRect/>
          <a:stretch/>
        </p:blipFill>
        <p:spPr>
          <a:xfrm>
            <a:off x="7779225" y="0"/>
            <a:ext cx="4412775" cy="6858000"/>
          </a:xfrm>
          <a:prstGeom prst="rect">
            <a:avLst/>
          </a:prstGeom>
          <a:noFill/>
          <a:ln>
            <a:noFill/>
          </a:ln>
        </p:spPr>
      </p:pic>
      <p:sp>
        <p:nvSpPr>
          <p:cNvPr id="113" name="Google Shape;113;p3"/>
          <p:cNvSpPr txBox="1">
            <a:spLocks noGrp="1"/>
          </p:cNvSpPr>
          <p:nvPr>
            <p:ph type="title"/>
          </p:nvPr>
        </p:nvSpPr>
        <p:spPr>
          <a:xfrm>
            <a:off x="120206" y="8417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IN" sz="3600" b="1">
                <a:latin typeface="Aharoni"/>
                <a:ea typeface="Aharoni"/>
                <a:cs typeface="Aharoni"/>
                <a:sym typeface="Aharoni"/>
              </a:rPr>
              <a:t>Understanding the Problem</a:t>
            </a:r>
            <a:endParaRPr sz="3600" b="1">
              <a:latin typeface="Aharoni"/>
              <a:ea typeface="Aharoni"/>
              <a:cs typeface="Aharoni"/>
              <a:sym typeface="Aharoni"/>
            </a:endParaRPr>
          </a:p>
        </p:txBody>
      </p:sp>
      <p:sp>
        <p:nvSpPr>
          <p:cNvPr id="114" name="Google Shape;114;p3"/>
          <p:cNvSpPr txBox="1"/>
          <p:nvPr/>
        </p:nvSpPr>
        <p:spPr>
          <a:xfrm>
            <a:off x="216441" y="1493903"/>
            <a:ext cx="62112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51515"/>
              </a:buClr>
              <a:buSzPts val="2000"/>
              <a:buFont typeface="Noto Sans Symbols"/>
              <a:buChar char="❑"/>
            </a:pPr>
            <a:r>
              <a:rPr lang="en-IN" sz="2000" b="0" i="0" u="none" strike="noStrike" cap="none">
                <a:solidFill>
                  <a:srgbClr val="151515"/>
                </a:solidFill>
                <a:latin typeface="Times New Roman"/>
                <a:ea typeface="Times New Roman"/>
                <a:cs typeface="Times New Roman"/>
                <a:sym typeface="Times New Roman"/>
              </a:rPr>
              <a:t>Deduce a comparison between the best-selling books against two major categories, fiction and nonfiction</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Noto Sans Symbols"/>
              <a:buNone/>
            </a:pPr>
            <a:endParaRPr sz="2000" b="0" i="0" u="none" strike="noStrike" cap="none">
              <a:solidFill>
                <a:srgbClr val="151515"/>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2000"/>
              <a:buFont typeface="Noto Sans Symbols"/>
              <a:buChar char="❑"/>
            </a:pPr>
            <a:r>
              <a:rPr lang="en-IN" sz="2000" b="0" i="0" u="none" strike="noStrike" cap="none">
                <a:solidFill>
                  <a:schemeClr val="dk1"/>
                </a:solidFill>
                <a:latin typeface="Times New Roman"/>
                <a:ea typeface="Times New Roman"/>
                <a:cs typeface="Times New Roman"/>
                <a:sym typeface="Times New Roman"/>
              </a:rPr>
              <a:t>We want to understand the nature of best seller books in Amazon to see users preference towards reading in 2009–2019.</a:t>
            </a:r>
            <a:endParaRPr sz="14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chemeClr val="dk1"/>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a:p>
            <a:pPr marL="285750" marR="0" lvl="0" indent="-158750" algn="l" rtl="0">
              <a:lnSpc>
                <a:spcPct val="100000"/>
              </a:lnSpc>
              <a:spcBef>
                <a:spcPts val="0"/>
              </a:spcBef>
              <a:spcAft>
                <a:spcPts val="0"/>
              </a:spcAft>
              <a:buClr>
                <a:schemeClr val="dk1"/>
              </a:buClr>
              <a:buSzPts val="2000"/>
              <a:buFont typeface="Noto Sans Symbols"/>
              <a:buNone/>
            </a:pPr>
            <a:endParaRPr sz="2000" b="0" i="0" u="none" strike="noStrike" cap="none">
              <a:solidFill>
                <a:schemeClr val="dk1"/>
              </a:solidFill>
              <a:latin typeface="Times New Roman"/>
              <a:ea typeface="Times New Roman"/>
              <a:cs typeface="Times New Roman"/>
              <a:sym typeface="Times New Roman"/>
            </a:endParaRPr>
          </a:p>
        </p:txBody>
      </p:sp>
      <p:pic>
        <p:nvPicPr>
          <p:cNvPr id="115" name="Google Shape;115;p3"/>
          <p:cNvPicPr preferRelativeResize="0"/>
          <p:nvPr/>
        </p:nvPicPr>
        <p:blipFill rotWithShape="1">
          <a:blip r:embed="rId4">
            <a:alphaModFix/>
          </a:blip>
          <a:srcRect/>
          <a:stretch/>
        </p:blipFill>
        <p:spPr>
          <a:xfrm>
            <a:off x="1945300" y="3429000"/>
            <a:ext cx="3166125" cy="333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a:spLocks noGrp="1"/>
          </p:cNvSpPr>
          <p:nvPr>
            <p:ph type="title"/>
          </p:nvPr>
        </p:nvSpPr>
        <p:spPr>
          <a:xfrm>
            <a:off x="5643662"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IN" sz="3600" b="1">
                <a:latin typeface="Aharoni"/>
                <a:ea typeface="Aharoni"/>
                <a:cs typeface="Aharoni"/>
                <a:sym typeface="Aharoni"/>
              </a:rPr>
              <a:t>Dataset</a:t>
            </a:r>
            <a:endParaRPr sz="3600" b="1">
              <a:latin typeface="Aharoni"/>
              <a:ea typeface="Aharoni"/>
              <a:cs typeface="Aharoni"/>
              <a:sym typeface="Aharoni"/>
            </a:endParaRPr>
          </a:p>
        </p:txBody>
      </p:sp>
      <p:sp>
        <p:nvSpPr>
          <p:cNvPr id="121" name="Google Shape;121;p4"/>
          <p:cNvSpPr txBox="1"/>
          <p:nvPr/>
        </p:nvSpPr>
        <p:spPr>
          <a:xfrm>
            <a:off x="5643662" y="1578482"/>
            <a:ext cx="5951700" cy="48948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Data Mining Task: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Times New Roman"/>
                <a:ea typeface="Times New Roman"/>
                <a:cs typeface="Times New Roman"/>
                <a:sym typeface="Times New Roman"/>
              </a:rPr>
              <a:t>	 </a:t>
            </a:r>
            <a:r>
              <a:rPr lang="en-IN" sz="2400" b="0" i="1" u="none" strike="noStrike" cap="none">
                <a:solidFill>
                  <a:schemeClr val="dk1"/>
                </a:solidFill>
                <a:latin typeface="Times New Roman"/>
                <a:ea typeface="Times New Roman"/>
                <a:cs typeface="Times New Roman"/>
                <a:sym typeface="Times New Roman"/>
              </a:rPr>
              <a:t>Binary Classification</a:t>
            </a:r>
            <a:endParaRPr sz="1400" b="0" i="1"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dk1"/>
                </a:solidFill>
                <a:latin typeface="Times New Roman"/>
                <a:ea typeface="Times New Roman"/>
                <a:cs typeface="Times New Roman"/>
                <a:sym typeface="Times New Roman"/>
              </a:rPr>
              <a:t>	</a:t>
            </a:r>
            <a:r>
              <a:rPr lang="en-IN" sz="2400" b="0" i="1" u="none" strike="noStrike" cap="none">
                <a:solidFill>
                  <a:schemeClr val="dk1"/>
                </a:solidFill>
                <a:latin typeface="Times New Roman"/>
                <a:ea typeface="Times New Roman"/>
                <a:cs typeface="Times New Roman"/>
                <a:sym typeface="Times New Roman"/>
              </a:rPr>
              <a:t>Kaggle (</a:t>
            </a:r>
            <a:r>
              <a:rPr lang="en-IN" sz="2400" b="0" i="1" u="sng" strike="noStrike" cap="none">
                <a:solidFill>
                  <a:schemeClr val="dk1"/>
                </a:solidFill>
                <a:latin typeface="Times New Roman"/>
                <a:ea typeface="Times New Roman"/>
                <a:cs typeface="Times New Roman"/>
                <a:sym typeface="Times New Roman"/>
              </a:rPr>
              <a:t>https://www.kaggle.com/sootersaalu/amazon-top-50-bestselling-books-2009-2019</a:t>
            </a:r>
            <a:r>
              <a:rPr lang="en-IN" sz="2400" b="0" i="1" u="none" strike="noStrike" cap="none">
                <a:solidFill>
                  <a:schemeClr val="dk1"/>
                </a:solidFill>
                <a:latin typeface="Times New Roman"/>
                <a:ea typeface="Times New Roman"/>
                <a:cs typeface="Times New Roman"/>
                <a:sym typeface="Times New Roman"/>
              </a:rPr>
              <a:t>)</a:t>
            </a: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1"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Number of instance: </a:t>
            </a:r>
            <a:r>
              <a:rPr lang="en-IN" sz="2400" b="0" i="1" u="none" strike="noStrike" cap="none">
                <a:solidFill>
                  <a:schemeClr val="dk1"/>
                </a:solidFill>
                <a:latin typeface="Times New Roman"/>
                <a:ea typeface="Times New Roman"/>
                <a:cs typeface="Times New Roman"/>
                <a:sym typeface="Times New Roman"/>
              </a:rPr>
              <a:t>550</a:t>
            </a:r>
            <a:r>
              <a:rPr lang="en-IN" sz="24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Number of Attributes: </a:t>
            </a:r>
            <a:r>
              <a:rPr lang="en-IN" sz="2400" b="0" i="1" u="none" strike="noStrike" cap="none">
                <a:solidFill>
                  <a:schemeClr val="dk1"/>
                </a:solidFill>
                <a:latin typeface="Times New Roman"/>
                <a:ea typeface="Times New Roman"/>
                <a:cs typeface="Times New Roman"/>
                <a:sym typeface="Times New Roman"/>
              </a:rPr>
              <a:t>7</a:t>
            </a:r>
            <a:endParaRPr sz="1400" b="0" i="1"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The </a:t>
            </a:r>
            <a:r>
              <a:rPr lang="en-IN" sz="2400" b="0" i="1" u="none" strike="noStrike" cap="none">
                <a:solidFill>
                  <a:schemeClr val="dk1"/>
                </a:solidFill>
                <a:latin typeface="Times New Roman"/>
                <a:ea typeface="Times New Roman"/>
                <a:cs typeface="Times New Roman"/>
                <a:sym typeface="Times New Roman"/>
              </a:rPr>
              <a:t>last column</a:t>
            </a:r>
            <a:r>
              <a:rPr lang="en-IN" sz="2400" b="0" i="0" u="none" strike="noStrike" cap="none">
                <a:solidFill>
                  <a:schemeClr val="dk1"/>
                </a:solidFill>
                <a:latin typeface="Times New Roman"/>
                <a:ea typeface="Times New Roman"/>
                <a:cs typeface="Times New Roman"/>
                <a:sym typeface="Times New Roman"/>
              </a:rPr>
              <a:t> denotes whether genre is </a:t>
            </a:r>
            <a:r>
              <a:rPr lang="en-IN" sz="2400" b="0" i="1" u="none" strike="noStrike" cap="none">
                <a:solidFill>
                  <a:schemeClr val="dk1"/>
                </a:solidFill>
                <a:latin typeface="Times New Roman"/>
                <a:ea typeface="Times New Roman"/>
                <a:cs typeface="Times New Roman"/>
                <a:sym typeface="Times New Roman"/>
              </a:rPr>
              <a:t>fiction or nonfiction</a:t>
            </a:r>
            <a:endParaRPr sz="1400" b="0" i="1" u="none" strike="noStrike" cap="none">
              <a:solidFill>
                <a:srgbClr val="000000"/>
              </a:solidFill>
              <a:latin typeface="Arial"/>
              <a:ea typeface="Arial"/>
              <a:cs typeface="Arial"/>
              <a:sym typeface="Arial"/>
            </a:endParaRPr>
          </a:p>
        </p:txBody>
      </p:sp>
      <p:pic>
        <p:nvPicPr>
          <p:cNvPr id="122" name="Google Shape;122;p4" descr="Helen Thorpe (@HelenLThorpe) / Twitter"/>
          <p:cNvPicPr preferRelativeResize="0"/>
          <p:nvPr/>
        </p:nvPicPr>
        <p:blipFill rotWithShape="1">
          <a:blip r:embed="rId3">
            <a:alphaModFix/>
          </a:blip>
          <a:srcRect/>
          <a:stretch/>
        </p:blipFill>
        <p:spPr>
          <a:xfrm>
            <a:off x="0" y="0"/>
            <a:ext cx="5012001"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167382" y="15955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haroni"/>
              <a:buNone/>
            </a:pPr>
            <a:r>
              <a:rPr lang="en-IN" sz="3600" b="1">
                <a:latin typeface="Aharoni"/>
                <a:ea typeface="Aharoni"/>
                <a:cs typeface="Aharoni"/>
                <a:sym typeface="Aharoni"/>
              </a:rPr>
              <a:t>Why it is important</a:t>
            </a:r>
            <a:endParaRPr sz="3600"/>
          </a:p>
        </p:txBody>
      </p:sp>
      <p:sp>
        <p:nvSpPr>
          <p:cNvPr id="128" name="Google Shape;128;p5"/>
          <p:cNvSpPr txBox="1"/>
          <p:nvPr/>
        </p:nvSpPr>
        <p:spPr>
          <a:xfrm>
            <a:off x="167382" y="1177911"/>
            <a:ext cx="5819100" cy="2800726"/>
          </a:xfrm>
          <a:prstGeom prst="rect">
            <a:avLst/>
          </a:prstGeom>
          <a:noFill/>
          <a:ln>
            <a:noFill/>
          </a:ln>
        </p:spPr>
        <p:txBody>
          <a:bodyPr spcFirstLastPara="1" wrap="square" lIns="91425" tIns="45700" rIns="91425" bIns="45700" anchor="t" anchorCtr="0">
            <a:spAutoFit/>
          </a:bodyPr>
          <a:lstStyle/>
          <a:p>
            <a:pPr marL="285750" marR="0" lvl="0" indent="-158750" algn="l" rtl="0">
              <a:lnSpc>
                <a:spcPct val="100000"/>
              </a:lnSpc>
              <a:spcBef>
                <a:spcPts val="0"/>
              </a:spcBef>
              <a:spcAft>
                <a:spcPts val="0"/>
              </a:spcAft>
              <a:buClr>
                <a:schemeClr val="dk1"/>
              </a:buClr>
              <a:buSzPts val="2000"/>
              <a:buFont typeface="Noto Sans Symbols"/>
              <a:buNone/>
            </a:pPr>
            <a:endParaRPr sz="16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Noto Sans Symbols"/>
              <a:buChar char="⮚"/>
            </a:pPr>
            <a:r>
              <a:rPr lang="en-IN" sz="1600" b="0" i="0" u="none" strike="noStrike" cap="none" dirty="0">
                <a:solidFill>
                  <a:srgbClr val="000000"/>
                </a:solidFill>
                <a:latin typeface="Times New Roman"/>
                <a:ea typeface="Times New Roman"/>
                <a:cs typeface="Times New Roman"/>
                <a:sym typeface="Times New Roman"/>
              </a:rPr>
              <a:t>Therefore, the organizations</a:t>
            </a:r>
            <a:r>
              <a:rPr lang="en-IN" sz="1600" dirty="0">
                <a:latin typeface="Times New Roman"/>
                <a:ea typeface="Times New Roman"/>
                <a:cs typeface="Times New Roman"/>
                <a:sym typeface="Times New Roman"/>
              </a:rPr>
              <a:t> </a:t>
            </a:r>
            <a:r>
              <a:rPr lang="en-IN" sz="1600" b="0" i="0" u="none" strike="noStrike" cap="none" dirty="0">
                <a:solidFill>
                  <a:srgbClr val="000000"/>
                </a:solidFill>
                <a:latin typeface="Times New Roman"/>
                <a:ea typeface="Times New Roman"/>
                <a:cs typeface="Times New Roman"/>
                <a:sym typeface="Times New Roman"/>
              </a:rPr>
              <a:t>bestselling books dataset has been extracted and predict to help the management analysed the future business trend and have clear insights regarding its performance over the period provided in the data</a:t>
            </a:r>
            <a:endParaRPr sz="1600" b="0" i="0" u="none" strike="noStrike" cap="none" dirty="0">
              <a:solidFill>
                <a:srgbClr val="000000"/>
              </a:solidFill>
              <a:latin typeface="Times New Roman"/>
              <a:ea typeface="Times New Roman"/>
              <a:cs typeface="Times New Roman"/>
              <a:sym typeface="Times New Roman"/>
            </a:endParaRPr>
          </a:p>
          <a:p>
            <a:pPr marL="285750" marR="0" lvl="0" indent="-158750" algn="l" rtl="0">
              <a:lnSpc>
                <a:spcPct val="100000"/>
              </a:lnSpc>
              <a:spcBef>
                <a:spcPts val="0"/>
              </a:spcBef>
              <a:spcAft>
                <a:spcPts val="0"/>
              </a:spcAft>
              <a:buClr>
                <a:schemeClr val="dk1"/>
              </a:buClr>
              <a:buSzPts val="2000"/>
              <a:buFont typeface="Noto Sans Symbols"/>
              <a:buNone/>
            </a:pPr>
            <a:endParaRPr sz="1600" b="0" i="0" u="none" strike="noStrike" cap="none" dirty="0">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Noto Sans Symbols"/>
              <a:buChar char="⮚"/>
            </a:pPr>
            <a:r>
              <a:rPr lang="en-IN" sz="1600" b="0" i="0" u="none" strike="noStrike" cap="none" dirty="0">
                <a:solidFill>
                  <a:srgbClr val="000000"/>
                </a:solidFill>
                <a:latin typeface="Times New Roman"/>
                <a:ea typeface="Times New Roman"/>
                <a:cs typeface="Times New Roman"/>
                <a:sym typeface="Times New Roman"/>
              </a:rPr>
              <a:t>The criteria is to help Business Owners to be successful by through the awareness of market trends and customer needs.</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pic>
        <p:nvPicPr>
          <p:cNvPr id="129" name="Google Shape;129;p5" descr="Read Books Kindle Cloud Reader Microsoft Edge"/>
          <p:cNvPicPr preferRelativeResize="0"/>
          <p:nvPr/>
        </p:nvPicPr>
        <p:blipFill rotWithShape="1">
          <a:blip r:embed="rId3">
            <a:alphaModFix/>
          </a:blip>
          <a:srcRect/>
          <a:stretch/>
        </p:blipFill>
        <p:spPr>
          <a:xfrm>
            <a:off x="6255391" y="1360315"/>
            <a:ext cx="5587275" cy="4315825"/>
          </a:xfrm>
          <a:prstGeom prst="rect">
            <a:avLst/>
          </a:prstGeom>
          <a:noFill/>
          <a:ln>
            <a:noFill/>
          </a:ln>
        </p:spPr>
      </p:pic>
      <p:sp>
        <p:nvSpPr>
          <p:cNvPr id="130" name="Google Shape;130;p5"/>
          <p:cNvSpPr txBox="1"/>
          <p:nvPr/>
        </p:nvSpPr>
        <p:spPr>
          <a:xfrm>
            <a:off x="28232" y="4390119"/>
            <a:ext cx="6097464" cy="23083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IN" sz="1600" b="0" i="0" u="none" strike="noStrike" cap="none" dirty="0">
                <a:solidFill>
                  <a:schemeClr val="dk1"/>
                </a:solidFill>
                <a:latin typeface="Times New Roman"/>
                <a:ea typeface="Times New Roman"/>
                <a:cs typeface="Times New Roman"/>
                <a:sym typeface="Times New Roman"/>
              </a:rPr>
              <a:t>Through this dataset we can use Machine Learning Algorithms to predict the genre of a given book.</a:t>
            </a:r>
            <a:endParaRPr dirty="0"/>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Arial"/>
              <a:buChar char="•"/>
            </a:pPr>
            <a:r>
              <a:rPr lang="en-IN" sz="1600" b="0" i="0" u="none" strike="noStrike" cap="none" dirty="0">
                <a:solidFill>
                  <a:schemeClr val="dk1"/>
                </a:solidFill>
                <a:latin typeface="Times New Roman"/>
                <a:ea typeface="Times New Roman"/>
                <a:cs typeface="Times New Roman"/>
                <a:sym typeface="Times New Roman"/>
              </a:rPr>
              <a:t>Improved operational efficiency, improved customer satisfaction, drive for innovation and maximizing profits are only a few of the many benefits of </a:t>
            </a:r>
            <a:r>
              <a:rPr lang="en-IN" sz="1600" dirty="0">
                <a:solidFill>
                  <a:schemeClr val="dk1"/>
                </a:solidFill>
                <a:latin typeface="Times New Roman"/>
                <a:ea typeface="Times New Roman"/>
                <a:cs typeface="Times New Roman"/>
                <a:sym typeface="Times New Roman"/>
              </a:rPr>
              <a:t>using</a:t>
            </a:r>
            <a:r>
              <a:rPr lang="en-IN" sz="1600" b="0" i="0" u="none" strike="noStrike" cap="none" dirty="0">
                <a:solidFill>
                  <a:schemeClr val="dk1"/>
                </a:solidFill>
                <a:latin typeface="Times New Roman"/>
                <a:ea typeface="Times New Roman"/>
                <a:cs typeface="Times New Roman"/>
                <a:sym typeface="Times New Roman"/>
              </a:rPr>
              <a:t> </a:t>
            </a:r>
            <a:r>
              <a:rPr lang="en-IN" sz="1600" dirty="0">
                <a:solidFill>
                  <a:schemeClr val="dk1"/>
                </a:solidFill>
                <a:latin typeface="Times New Roman"/>
                <a:ea typeface="Times New Roman"/>
                <a:cs typeface="Times New Roman"/>
                <a:sym typeface="Times New Roman"/>
              </a:rPr>
              <a:t>Machine Learning</a:t>
            </a:r>
            <a:r>
              <a:rPr lang="en-IN" sz="1600" b="0" i="0" u="none" strike="noStrike" cap="none" dirty="0">
                <a:solidFill>
                  <a:schemeClr val="dk1"/>
                </a:solidFill>
                <a:latin typeface="Times New Roman"/>
                <a:ea typeface="Times New Roman"/>
                <a:cs typeface="Times New Roman"/>
                <a:sym typeface="Times New Roman"/>
              </a:rPr>
              <a:t>.</a:t>
            </a:r>
            <a:endParaRPr dirty="0"/>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chemeClr val="dk1"/>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2000"/>
              <a:buFont typeface="Arial"/>
              <a:buChar char="•"/>
            </a:pPr>
            <a:r>
              <a:rPr lang="en-IN" sz="1600" b="0" i="0" u="none" strike="noStrike" cap="none" dirty="0">
                <a:solidFill>
                  <a:schemeClr val="dk1"/>
                </a:solidFill>
                <a:latin typeface="Times New Roman"/>
                <a:ea typeface="Times New Roman"/>
                <a:cs typeface="Times New Roman"/>
                <a:sym typeface="Times New Roman"/>
              </a:rPr>
              <a:t>Reliable &amp; Scalable- Analysing the patterns and trends from the dataset to drive smart business decisions and changes.</a:t>
            </a:r>
            <a:endParaRPr dirty="0"/>
          </a:p>
        </p:txBody>
      </p:sp>
      <p:sp>
        <p:nvSpPr>
          <p:cNvPr id="131" name="Google Shape;131;p5"/>
          <p:cNvSpPr txBox="1"/>
          <p:nvPr/>
        </p:nvSpPr>
        <p:spPr>
          <a:xfrm>
            <a:off x="167382" y="3518227"/>
            <a:ext cx="872535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600" b="1" i="0" u="none" strike="noStrike" cap="none">
                <a:solidFill>
                  <a:srgbClr val="000000"/>
                </a:solidFill>
                <a:latin typeface="Aharoni"/>
                <a:ea typeface="Aharoni"/>
                <a:cs typeface="Aharoni"/>
                <a:sym typeface="Aharoni"/>
              </a:rPr>
              <a:t>How will it be beneficial?</a:t>
            </a: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9542827" y="2497108"/>
            <a:ext cx="545261" cy="545261"/>
          </a:xfrm>
          <a:prstGeom prst="rect">
            <a:avLst/>
          </a:prstGeom>
          <a:noFill/>
          <a:ln>
            <a:noFill/>
          </a:ln>
        </p:spPr>
      </p:pic>
      <p:pic>
        <p:nvPicPr>
          <p:cNvPr id="137" name="Google Shape;137;p22"/>
          <p:cNvPicPr preferRelativeResize="0"/>
          <p:nvPr/>
        </p:nvPicPr>
        <p:blipFill rotWithShape="1">
          <a:blip r:embed="rId4">
            <a:alphaModFix/>
          </a:blip>
          <a:srcRect/>
          <a:stretch/>
        </p:blipFill>
        <p:spPr>
          <a:xfrm>
            <a:off x="7518771" y="4502313"/>
            <a:ext cx="649979" cy="649979"/>
          </a:xfrm>
          <a:prstGeom prst="rect">
            <a:avLst/>
          </a:prstGeom>
          <a:noFill/>
          <a:ln>
            <a:noFill/>
          </a:ln>
        </p:spPr>
      </p:pic>
      <p:pic>
        <p:nvPicPr>
          <p:cNvPr id="138" name="Google Shape;138;p22"/>
          <p:cNvPicPr preferRelativeResize="0"/>
          <p:nvPr/>
        </p:nvPicPr>
        <p:blipFill rotWithShape="1">
          <a:blip r:embed="rId5">
            <a:alphaModFix/>
          </a:blip>
          <a:srcRect/>
          <a:stretch/>
        </p:blipFill>
        <p:spPr>
          <a:xfrm>
            <a:off x="5653759" y="2457454"/>
            <a:ext cx="496761" cy="496761"/>
          </a:xfrm>
          <a:prstGeom prst="rect">
            <a:avLst/>
          </a:prstGeom>
          <a:noFill/>
          <a:ln>
            <a:noFill/>
          </a:ln>
        </p:spPr>
      </p:pic>
      <p:pic>
        <p:nvPicPr>
          <p:cNvPr id="139" name="Google Shape;139;p22"/>
          <p:cNvPicPr preferRelativeResize="0"/>
          <p:nvPr/>
        </p:nvPicPr>
        <p:blipFill rotWithShape="1">
          <a:blip r:embed="rId6">
            <a:alphaModFix/>
          </a:blip>
          <a:srcRect/>
          <a:stretch/>
        </p:blipFill>
        <p:spPr>
          <a:xfrm>
            <a:off x="3747379" y="3805429"/>
            <a:ext cx="782847" cy="782847"/>
          </a:xfrm>
          <a:prstGeom prst="rect">
            <a:avLst/>
          </a:prstGeom>
          <a:noFill/>
          <a:ln>
            <a:noFill/>
          </a:ln>
        </p:spPr>
      </p:pic>
      <p:pic>
        <p:nvPicPr>
          <p:cNvPr id="140" name="Google Shape;140;p22"/>
          <p:cNvPicPr preferRelativeResize="0"/>
          <p:nvPr/>
        </p:nvPicPr>
        <p:blipFill rotWithShape="1">
          <a:blip r:embed="rId7">
            <a:alphaModFix/>
          </a:blip>
          <a:srcRect/>
          <a:stretch/>
        </p:blipFill>
        <p:spPr>
          <a:xfrm>
            <a:off x="3658618" y="3961092"/>
            <a:ext cx="609600" cy="609600"/>
          </a:xfrm>
          <a:prstGeom prst="rect">
            <a:avLst/>
          </a:prstGeom>
          <a:noFill/>
          <a:ln>
            <a:noFill/>
          </a:ln>
        </p:spPr>
      </p:pic>
      <p:pic>
        <p:nvPicPr>
          <p:cNvPr id="141" name="Google Shape;141;p22"/>
          <p:cNvPicPr preferRelativeResize="0"/>
          <p:nvPr/>
        </p:nvPicPr>
        <p:blipFill rotWithShape="1">
          <a:blip r:embed="rId7">
            <a:alphaModFix/>
          </a:blip>
          <a:srcRect/>
          <a:stretch/>
        </p:blipFill>
        <p:spPr>
          <a:xfrm>
            <a:off x="1072476" y="2559725"/>
            <a:ext cx="609600" cy="609600"/>
          </a:xfrm>
          <a:prstGeom prst="rect">
            <a:avLst/>
          </a:prstGeom>
          <a:noFill/>
          <a:ln>
            <a:noFill/>
          </a:ln>
        </p:spPr>
      </p:pic>
      <p:grpSp>
        <p:nvGrpSpPr>
          <p:cNvPr id="142" name="Google Shape;142;p22"/>
          <p:cNvGrpSpPr/>
          <p:nvPr/>
        </p:nvGrpSpPr>
        <p:grpSpPr>
          <a:xfrm>
            <a:off x="3227890" y="3591759"/>
            <a:ext cx="1635760" cy="1632016"/>
            <a:chOff x="2580125" y="2599604"/>
            <a:chExt cx="1635760" cy="1632016"/>
          </a:xfrm>
        </p:grpSpPr>
        <p:pic>
          <p:nvPicPr>
            <p:cNvPr id="143" name="Google Shape;143;p22"/>
            <p:cNvPicPr preferRelativeResize="0"/>
            <p:nvPr/>
          </p:nvPicPr>
          <p:blipFill rotWithShape="1">
            <a:blip r:embed="rId8">
              <a:alphaModFix/>
            </a:blip>
            <a:srcRect r="70019" b="19010"/>
            <a:stretch/>
          </p:blipFill>
          <p:spPr>
            <a:xfrm>
              <a:off x="2834704" y="2599604"/>
              <a:ext cx="1126603" cy="1100565"/>
            </a:xfrm>
            <a:prstGeom prst="rect">
              <a:avLst/>
            </a:prstGeom>
            <a:noFill/>
            <a:ln>
              <a:noFill/>
            </a:ln>
          </p:spPr>
        </p:pic>
        <p:sp>
          <p:nvSpPr>
            <p:cNvPr id="144" name="Google Shape;144;p22"/>
            <p:cNvSpPr txBox="1"/>
            <p:nvPr/>
          </p:nvSpPr>
          <p:spPr>
            <a:xfrm>
              <a:off x="2580125" y="3708400"/>
              <a:ext cx="1635760"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Pre-processed</a:t>
              </a:r>
              <a:endParaRPr/>
            </a:p>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Data </a:t>
              </a:r>
              <a:endParaRPr/>
            </a:p>
          </p:txBody>
        </p:sp>
      </p:grpSp>
      <p:grpSp>
        <p:nvGrpSpPr>
          <p:cNvPr id="145" name="Google Shape;145;p22"/>
          <p:cNvGrpSpPr/>
          <p:nvPr/>
        </p:nvGrpSpPr>
        <p:grpSpPr>
          <a:xfrm>
            <a:off x="9014998" y="2024910"/>
            <a:ext cx="1635760" cy="1657265"/>
            <a:chOff x="9522372" y="2589080"/>
            <a:chExt cx="1635760" cy="1657265"/>
          </a:xfrm>
        </p:grpSpPr>
        <p:pic>
          <p:nvPicPr>
            <p:cNvPr id="146" name="Google Shape;146;p22" descr="Monitor icon illustration, Data analysis Predictive analytics ..."/>
            <p:cNvPicPr preferRelativeResize="0"/>
            <p:nvPr/>
          </p:nvPicPr>
          <p:blipFill rotWithShape="1">
            <a:blip r:embed="rId9">
              <a:alphaModFix/>
            </a:blip>
            <a:srcRect/>
            <a:stretch/>
          </p:blipFill>
          <p:spPr>
            <a:xfrm>
              <a:off x="9743469" y="2589080"/>
              <a:ext cx="1193567" cy="1193567"/>
            </a:xfrm>
            <a:prstGeom prst="rect">
              <a:avLst/>
            </a:prstGeom>
            <a:noFill/>
            <a:ln>
              <a:noFill/>
            </a:ln>
          </p:spPr>
        </p:pic>
        <p:sp>
          <p:nvSpPr>
            <p:cNvPr id="147" name="Google Shape;147;p22"/>
            <p:cNvSpPr txBox="1"/>
            <p:nvPr/>
          </p:nvSpPr>
          <p:spPr>
            <a:xfrm>
              <a:off x="9522372" y="3877013"/>
              <a:ext cx="16357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Prediction</a:t>
              </a:r>
              <a:endParaRPr/>
            </a:p>
          </p:txBody>
        </p:sp>
      </p:grpSp>
      <p:grpSp>
        <p:nvGrpSpPr>
          <p:cNvPr id="148" name="Google Shape;148;p22"/>
          <p:cNvGrpSpPr/>
          <p:nvPr/>
        </p:nvGrpSpPr>
        <p:grpSpPr>
          <a:xfrm>
            <a:off x="4825036" y="2170345"/>
            <a:ext cx="1945972" cy="1511830"/>
            <a:chOff x="3853990" y="1577724"/>
            <a:chExt cx="1945972" cy="1511830"/>
          </a:xfrm>
        </p:grpSpPr>
        <p:pic>
          <p:nvPicPr>
            <p:cNvPr id="149" name="Google Shape;149;p22" descr="A drawing of a cartoon character&#10;&#10;Description automatically generated"/>
            <p:cNvPicPr preferRelativeResize="0"/>
            <p:nvPr/>
          </p:nvPicPr>
          <p:blipFill rotWithShape="1">
            <a:blip r:embed="rId10">
              <a:alphaModFix/>
            </a:blip>
            <a:srcRect/>
            <a:stretch/>
          </p:blipFill>
          <p:spPr>
            <a:xfrm>
              <a:off x="4049214" y="1577724"/>
              <a:ext cx="1548159" cy="769435"/>
            </a:xfrm>
            <a:prstGeom prst="rect">
              <a:avLst/>
            </a:prstGeom>
            <a:noFill/>
            <a:ln>
              <a:noFill/>
            </a:ln>
          </p:spPr>
        </p:pic>
        <p:sp>
          <p:nvSpPr>
            <p:cNvPr id="150" name="Google Shape;150;p22"/>
            <p:cNvSpPr txBox="1"/>
            <p:nvPr/>
          </p:nvSpPr>
          <p:spPr>
            <a:xfrm>
              <a:off x="3853990" y="2443223"/>
              <a:ext cx="194597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Exploratory Data</a:t>
              </a:r>
              <a:endParaRPr/>
            </a:p>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Analysis</a:t>
              </a:r>
              <a:endParaRPr/>
            </a:p>
          </p:txBody>
        </p:sp>
      </p:grpSp>
      <p:sp>
        <p:nvSpPr>
          <p:cNvPr id="151" name="Google Shape;151;p22"/>
          <p:cNvSpPr txBox="1"/>
          <p:nvPr/>
        </p:nvSpPr>
        <p:spPr>
          <a:xfrm>
            <a:off x="0" y="-33832"/>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6000"/>
              <a:buFont typeface="Calibri"/>
              <a:buNone/>
            </a:pPr>
            <a:r>
              <a:rPr lang="en-IN" sz="5500" b="1" i="0" u="none" strike="noStrike" cap="none">
                <a:solidFill>
                  <a:schemeClr val="lt1"/>
                </a:solidFill>
                <a:latin typeface="Arial"/>
                <a:ea typeface="Arial"/>
                <a:cs typeface="Arial"/>
                <a:sym typeface="Arial"/>
              </a:rPr>
              <a:t> </a:t>
            </a:r>
            <a:endParaRPr/>
          </a:p>
        </p:txBody>
      </p:sp>
      <p:sp>
        <p:nvSpPr>
          <p:cNvPr id="152" name="Google Shape;152;p22"/>
          <p:cNvSpPr txBox="1"/>
          <p:nvPr/>
        </p:nvSpPr>
        <p:spPr>
          <a:xfrm>
            <a:off x="211016" y="26376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Pipeline</a:t>
            </a:r>
            <a:endParaRPr sz="2800" b="0" i="0" u="none" strike="noStrike" cap="none">
              <a:solidFill>
                <a:srgbClr val="000000"/>
              </a:solidFill>
              <a:latin typeface="Arial"/>
              <a:ea typeface="Arial"/>
              <a:cs typeface="Arial"/>
              <a:sym typeface="Arial"/>
            </a:endParaRPr>
          </a:p>
        </p:txBody>
      </p:sp>
      <p:cxnSp>
        <p:nvCxnSpPr>
          <p:cNvPr id="153" name="Google Shape;153;p22"/>
          <p:cNvCxnSpPr>
            <a:endCxn id="150" idx="2"/>
          </p:cNvCxnSpPr>
          <p:nvPr/>
        </p:nvCxnSpPr>
        <p:spPr>
          <a:xfrm rot="10800000" flipH="1">
            <a:off x="4281822" y="3682175"/>
            <a:ext cx="1516200" cy="372900"/>
          </a:xfrm>
          <a:prstGeom prst="bentConnector2">
            <a:avLst/>
          </a:prstGeom>
          <a:noFill/>
          <a:ln w="9525" cap="flat" cmpd="sng">
            <a:solidFill>
              <a:srgbClr val="3E6EC2"/>
            </a:solidFill>
            <a:prstDash val="solid"/>
            <a:round/>
            <a:headEnd type="none" w="sm" len="sm"/>
            <a:tailEnd type="triangle" w="med" len="med"/>
          </a:ln>
        </p:spPr>
      </p:cxnSp>
      <p:cxnSp>
        <p:nvCxnSpPr>
          <p:cNvPr id="154" name="Google Shape;154;p22"/>
          <p:cNvCxnSpPr/>
          <p:nvPr/>
        </p:nvCxnSpPr>
        <p:spPr>
          <a:xfrm>
            <a:off x="5798022" y="4055060"/>
            <a:ext cx="1606500" cy="894900"/>
          </a:xfrm>
          <a:prstGeom prst="bentConnector3">
            <a:avLst>
              <a:gd name="adj1" fmla="val 50000"/>
            </a:avLst>
          </a:prstGeom>
          <a:noFill/>
          <a:ln w="9525" cap="flat" cmpd="sng">
            <a:solidFill>
              <a:srgbClr val="3E6EC2"/>
            </a:solidFill>
            <a:prstDash val="solid"/>
            <a:round/>
            <a:headEnd type="none" w="sm" len="sm"/>
            <a:tailEnd type="triangle" w="med" len="med"/>
          </a:ln>
        </p:spPr>
      </p:cxnSp>
      <p:cxnSp>
        <p:nvCxnSpPr>
          <p:cNvPr id="155" name="Google Shape;155;p22"/>
          <p:cNvCxnSpPr>
            <a:stCxn id="156" idx="3"/>
            <a:endCxn id="147" idx="2"/>
          </p:cNvCxnSpPr>
          <p:nvPr/>
        </p:nvCxnSpPr>
        <p:spPr>
          <a:xfrm rot="10800000" flipH="1">
            <a:off x="8419339" y="3682142"/>
            <a:ext cx="1413600" cy="1263000"/>
          </a:xfrm>
          <a:prstGeom prst="bentConnector2">
            <a:avLst/>
          </a:prstGeom>
          <a:noFill/>
          <a:ln w="9525" cap="flat" cmpd="sng">
            <a:solidFill>
              <a:srgbClr val="3E6EC2"/>
            </a:solidFill>
            <a:prstDash val="solid"/>
            <a:round/>
            <a:headEnd type="none" w="sm" len="sm"/>
            <a:tailEnd type="triangle" w="med" len="med"/>
          </a:ln>
        </p:spPr>
      </p:cxnSp>
      <p:grpSp>
        <p:nvGrpSpPr>
          <p:cNvPr id="157" name="Google Shape;157;p22"/>
          <p:cNvGrpSpPr/>
          <p:nvPr/>
        </p:nvGrpSpPr>
        <p:grpSpPr>
          <a:xfrm>
            <a:off x="789282" y="2413200"/>
            <a:ext cx="1767840" cy="1547892"/>
            <a:chOff x="487680" y="2546866"/>
            <a:chExt cx="1767840" cy="1547892"/>
          </a:xfrm>
        </p:grpSpPr>
        <p:pic>
          <p:nvPicPr>
            <p:cNvPr id="158" name="Google Shape;158;p22"/>
            <p:cNvPicPr preferRelativeResize="0"/>
            <p:nvPr/>
          </p:nvPicPr>
          <p:blipFill rotWithShape="1">
            <a:blip r:embed="rId11">
              <a:alphaModFix/>
            </a:blip>
            <a:srcRect l="28220" t="38520" r="50000" b="37924"/>
            <a:stretch/>
          </p:blipFill>
          <p:spPr>
            <a:xfrm>
              <a:off x="487680" y="2546866"/>
              <a:ext cx="1452816" cy="1178560"/>
            </a:xfrm>
            <a:prstGeom prst="rect">
              <a:avLst/>
            </a:prstGeom>
            <a:noFill/>
            <a:ln>
              <a:noFill/>
            </a:ln>
          </p:spPr>
        </p:pic>
        <p:sp>
          <p:nvSpPr>
            <p:cNvPr id="159" name="Google Shape;159;p22"/>
            <p:cNvSpPr txBox="1"/>
            <p:nvPr/>
          </p:nvSpPr>
          <p:spPr>
            <a:xfrm>
              <a:off x="619760" y="3725426"/>
              <a:ext cx="163576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 Input Data</a:t>
              </a:r>
              <a:endParaRPr/>
            </a:p>
          </p:txBody>
        </p:sp>
      </p:grpSp>
      <p:cxnSp>
        <p:nvCxnSpPr>
          <p:cNvPr id="160" name="Google Shape;160;p22"/>
          <p:cNvCxnSpPr/>
          <p:nvPr/>
        </p:nvCxnSpPr>
        <p:spPr>
          <a:xfrm>
            <a:off x="1739246" y="3961095"/>
            <a:ext cx="1774500" cy="431100"/>
          </a:xfrm>
          <a:prstGeom prst="bentConnector3">
            <a:avLst>
              <a:gd name="adj1" fmla="val 50000"/>
            </a:avLst>
          </a:prstGeom>
          <a:noFill/>
          <a:ln w="9525" cap="flat" cmpd="sng">
            <a:solidFill>
              <a:srgbClr val="3E6EC2"/>
            </a:solidFill>
            <a:prstDash val="solid"/>
            <a:round/>
            <a:headEnd type="none" w="sm" len="sm"/>
            <a:tailEnd type="triangle" w="med" len="med"/>
          </a:ln>
        </p:spPr>
      </p:cxnSp>
      <p:grpSp>
        <p:nvGrpSpPr>
          <p:cNvPr id="161" name="Google Shape;161;p22"/>
          <p:cNvGrpSpPr/>
          <p:nvPr/>
        </p:nvGrpSpPr>
        <p:grpSpPr>
          <a:xfrm>
            <a:off x="6921565" y="4420354"/>
            <a:ext cx="1946100" cy="1352294"/>
            <a:chOff x="7179049" y="174173"/>
            <a:chExt cx="1946100" cy="1352294"/>
          </a:xfrm>
        </p:grpSpPr>
        <p:pic>
          <p:nvPicPr>
            <p:cNvPr id="156" name="Google Shape;156;p22" descr="Algorithm, coding, computer, language, programming icon"/>
            <p:cNvPicPr preferRelativeResize="0"/>
            <p:nvPr/>
          </p:nvPicPr>
          <p:blipFill rotWithShape="1">
            <a:blip r:embed="rId12">
              <a:alphaModFix/>
            </a:blip>
            <a:srcRect/>
            <a:stretch/>
          </p:blipFill>
          <p:spPr>
            <a:xfrm>
              <a:off x="7627248" y="174173"/>
              <a:ext cx="1049575" cy="1049575"/>
            </a:xfrm>
            <a:prstGeom prst="rect">
              <a:avLst/>
            </a:prstGeom>
            <a:noFill/>
            <a:ln>
              <a:noFill/>
            </a:ln>
          </p:spPr>
        </p:pic>
        <p:sp>
          <p:nvSpPr>
            <p:cNvPr id="162" name="Google Shape;162;p22"/>
            <p:cNvSpPr txBox="1"/>
            <p:nvPr/>
          </p:nvSpPr>
          <p:spPr>
            <a:xfrm>
              <a:off x="7179049" y="1218667"/>
              <a:ext cx="1946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Algorithms</a:t>
              </a:r>
              <a:endParaRPr/>
            </a:p>
          </p:txBody>
        </p:sp>
      </p:grpSp>
      <p:grpSp>
        <p:nvGrpSpPr>
          <p:cNvPr id="163" name="Google Shape;163;p22"/>
          <p:cNvGrpSpPr/>
          <p:nvPr/>
        </p:nvGrpSpPr>
        <p:grpSpPr>
          <a:xfrm>
            <a:off x="10957490" y="2170345"/>
            <a:ext cx="1453373" cy="2564015"/>
            <a:chOff x="10957490" y="2170345"/>
            <a:chExt cx="1453373" cy="2564015"/>
          </a:xfrm>
        </p:grpSpPr>
        <p:grpSp>
          <p:nvGrpSpPr>
            <p:cNvPr id="164" name="Google Shape;164;p22"/>
            <p:cNvGrpSpPr/>
            <p:nvPr/>
          </p:nvGrpSpPr>
          <p:grpSpPr>
            <a:xfrm>
              <a:off x="10957490" y="2170345"/>
              <a:ext cx="1259973" cy="2564015"/>
              <a:chOff x="11069266" y="2235291"/>
              <a:chExt cx="1259973" cy="2564015"/>
            </a:xfrm>
          </p:grpSpPr>
          <p:pic>
            <p:nvPicPr>
              <p:cNvPr id="165" name="Google Shape;165;p22"/>
              <p:cNvPicPr preferRelativeResize="0"/>
              <p:nvPr/>
            </p:nvPicPr>
            <p:blipFill rotWithShape="1">
              <a:blip r:embed="rId13">
                <a:alphaModFix/>
              </a:blip>
              <a:srcRect/>
              <a:stretch/>
            </p:blipFill>
            <p:spPr>
              <a:xfrm>
                <a:off x="11249533" y="3561337"/>
                <a:ext cx="899441" cy="899441"/>
              </a:xfrm>
              <a:prstGeom prst="rect">
                <a:avLst/>
              </a:prstGeom>
              <a:noFill/>
              <a:ln>
                <a:noFill/>
              </a:ln>
            </p:spPr>
          </p:pic>
          <p:sp>
            <p:nvSpPr>
              <p:cNvPr id="166" name="Google Shape;166;p22"/>
              <p:cNvSpPr txBox="1"/>
              <p:nvPr/>
            </p:nvSpPr>
            <p:spPr>
              <a:xfrm>
                <a:off x="11069266" y="4491529"/>
                <a:ext cx="1259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Non - Fiction</a:t>
                </a:r>
                <a:endParaRPr/>
              </a:p>
            </p:txBody>
          </p:sp>
          <p:pic>
            <p:nvPicPr>
              <p:cNvPr id="167" name="Google Shape;167;p22"/>
              <p:cNvPicPr preferRelativeResize="0"/>
              <p:nvPr/>
            </p:nvPicPr>
            <p:blipFill rotWithShape="1">
              <a:blip r:embed="rId13">
                <a:alphaModFix/>
              </a:blip>
              <a:srcRect/>
              <a:stretch/>
            </p:blipFill>
            <p:spPr>
              <a:xfrm>
                <a:off x="11213428" y="2235291"/>
                <a:ext cx="899441" cy="899441"/>
              </a:xfrm>
              <a:prstGeom prst="rect">
                <a:avLst/>
              </a:prstGeom>
              <a:noFill/>
              <a:ln>
                <a:noFill/>
              </a:ln>
            </p:spPr>
          </p:pic>
        </p:grpSp>
        <p:sp>
          <p:nvSpPr>
            <p:cNvPr id="168" name="Google Shape;168;p22"/>
            <p:cNvSpPr txBox="1"/>
            <p:nvPr/>
          </p:nvSpPr>
          <p:spPr>
            <a:xfrm>
              <a:off x="11150890" y="3025667"/>
              <a:ext cx="12599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Arial"/>
                  <a:ea typeface="Arial"/>
                  <a:cs typeface="Arial"/>
                  <a:sym typeface="Arial"/>
                </a:rPr>
                <a:t>Fiction</a:t>
              </a:r>
              <a:endParaRPr/>
            </a:p>
          </p:txBody>
        </p:sp>
      </p:gr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174" name="Google Shape;174;p23"/>
          <p:cNvSpPr txBox="1"/>
          <p:nvPr/>
        </p:nvSpPr>
        <p:spPr>
          <a:xfrm>
            <a:off x="211016" y="26376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Reading The File</a:t>
            </a:r>
            <a:endParaRPr sz="2800" b="0" i="0" u="none" strike="noStrike" cap="none">
              <a:solidFill>
                <a:srgbClr val="000000"/>
              </a:solidFill>
              <a:latin typeface="Arial"/>
              <a:ea typeface="Arial"/>
              <a:cs typeface="Arial"/>
              <a:sym typeface="Aria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E9714A33-2EF9-DEBC-7284-783D27065F04}"/>
              </a:ext>
            </a:extLst>
          </p:cNvPr>
          <p:cNvPicPr>
            <a:picLocks noChangeAspect="1"/>
          </p:cNvPicPr>
          <p:nvPr/>
        </p:nvPicPr>
        <p:blipFill>
          <a:blip r:embed="rId3"/>
          <a:stretch>
            <a:fillRect/>
          </a:stretch>
        </p:blipFill>
        <p:spPr>
          <a:xfrm>
            <a:off x="587297" y="2076389"/>
            <a:ext cx="10791406" cy="3755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7" name="Picture 6" descr="A screenshot of a computer screen&#10;&#10;Description automatically generated with low confidence">
            <a:extLst>
              <a:ext uri="{FF2B5EF4-FFF2-40B4-BE49-F238E27FC236}">
                <a16:creationId xmlns:a16="http://schemas.microsoft.com/office/drawing/2014/main" id="{AA895B40-F71C-8070-DBCB-CA1844F02501}"/>
              </a:ext>
            </a:extLst>
          </p:cNvPr>
          <p:cNvPicPr>
            <a:picLocks noChangeAspect="1"/>
          </p:cNvPicPr>
          <p:nvPr/>
        </p:nvPicPr>
        <p:blipFill>
          <a:blip r:embed="rId3"/>
          <a:stretch>
            <a:fillRect/>
          </a:stretch>
        </p:blipFill>
        <p:spPr>
          <a:xfrm>
            <a:off x="442632" y="4463208"/>
            <a:ext cx="4586568" cy="2412548"/>
          </a:xfrm>
          <a:prstGeom prst="rect">
            <a:avLst/>
          </a:prstGeom>
        </p:spPr>
      </p:pic>
      <p:pic>
        <p:nvPicPr>
          <p:cNvPr id="3" name="Picture 2" descr="A screenshot of a computer program&#10;&#10;Description automatically generated with medium confidence">
            <a:extLst>
              <a:ext uri="{FF2B5EF4-FFF2-40B4-BE49-F238E27FC236}">
                <a16:creationId xmlns:a16="http://schemas.microsoft.com/office/drawing/2014/main" id="{169CCD32-8F0F-06E4-4B67-D5C40AE62930}"/>
              </a:ext>
            </a:extLst>
          </p:cNvPr>
          <p:cNvPicPr>
            <a:picLocks noChangeAspect="1"/>
          </p:cNvPicPr>
          <p:nvPr/>
        </p:nvPicPr>
        <p:blipFill>
          <a:blip r:embed="rId4"/>
          <a:stretch>
            <a:fillRect/>
          </a:stretch>
        </p:blipFill>
        <p:spPr>
          <a:xfrm>
            <a:off x="442632" y="954799"/>
            <a:ext cx="6600717" cy="3422870"/>
          </a:xfrm>
          <a:prstGeom prst="rect">
            <a:avLst/>
          </a:prstGeom>
        </p:spPr>
      </p:pic>
      <p:sp>
        <p:nvSpPr>
          <p:cNvPr id="182" name="Google Shape;182;p24"/>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183" name="Google Shape;183;p24"/>
          <p:cNvSpPr txBox="1"/>
          <p:nvPr/>
        </p:nvSpPr>
        <p:spPr>
          <a:xfrm>
            <a:off x="211016" y="26376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Data Pre-Processing</a:t>
            </a:r>
            <a:endParaRPr sz="2800" b="0" i="0" u="none" strike="noStrike" cap="none">
              <a:solidFill>
                <a:srgbClr val="000000"/>
              </a:solidFill>
              <a:latin typeface="Arial"/>
              <a:ea typeface="Arial"/>
              <a:cs typeface="Arial"/>
              <a:sym typeface="Arial"/>
            </a:endParaRPr>
          </a:p>
        </p:txBody>
      </p:sp>
      <p:sp>
        <p:nvSpPr>
          <p:cNvPr id="184" name="Google Shape;184;p24"/>
          <p:cNvSpPr/>
          <p:nvPr/>
        </p:nvSpPr>
        <p:spPr>
          <a:xfrm>
            <a:off x="618393" y="1209117"/>
            <a:ext cx="3112477" cy="452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85" name="Google Shape;185;p24"/>
          <p:cNvCxnSpPr>
            <a:stCxn id="184" idx="3"/>
            <a:endCxn id="186" idx="1"/>
          </p:cNvCxnSpPr>
          <p:nvPr/>
        </p:nvCxnSpPr>
        <p:spPr>
          <a:xfrm>
            <a:off x="3730870" y="1435432"/>
            <a:ext cx="4401900" cy="104490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87" name="Google Shape;187;p24"/>
          <p:cNvCxnSpPr>
            <a:cxnSpLocks/>
            <a:stCxn id="190" idx="3"/>
            <a:endCxn id="186" idx="1"/>
          </p:cNvCxnSpPr>
          <p:nvPr/>
        </p:nvCxnSpPr>
        <p:spPr>
          <a:xfrm flipV="1">
            <a:off x="3555111" y="2480450"/>
            <a:ext cx="4577774" cy="109752"/>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88" name="Google Shape;188;p24"/>
          <p:cNvCxnSpPr>
            <a:endCxn id="186" idx="1"/>
          </p:cNvCxnSpPr>
          <p:nvPr/>
        </p:nvCxnSpPr>
        <p:spPr>
          <a:xfrm rot="10800000" flipH="1">
            <a:off x="3730985" y="2480450"/>
            <a:ext cx="4401900" cy="193800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sp>
        <p:nvSpPr>
          <p:cNvPr id="189" name="Google Shape;189;p24"/>
          <p:cNvSpPr/>
          <p:nvPr/>
        </p:nvSpPr>
        <p:spPr>
          <a:xfrm>
            <a:off x="560532" y="4419311"/>
            <a:ext cx="3112477" cy="452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24"/>
          <p:cNvSpPr/>
          <p:nvPr/>
        </p:nvSpPr>
        <p:spPr>
          <a:xfrm>
            <a:off x="442634" y="2288923"/>
            <a:ext cx="3112477" cy="602558"/>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6" name="Google Shape;186;p24"/>
          <p:cNvSpPr txBox="1"/>
          <p:nvPr/>
        </p:nvSpPr>
        <p:spPr>
          <a:xfrm>
            <a:off x="8132885" y="1695620"/>
            <a:ext cx="3780691" cy="156966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Times New Roman"/>
                <a:ea typeface="Times New Roman"/>
                <a:cs typeface="Times New Roman"/>
                <a:sym typeface="Times New Roman"/>
              </a:rPr>
              <a:t>Getting the rows and columns.</a:t>
            </a:r>
            <a:endParaRPr/>
          </a:p>
          <a:p>
            <a:pPr marL="342900" marR="0" lvl="0" indent="-34290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Times New Roman"/>
                <a:ea typeface="Times New Roman"/>
                <a:cs typeface="Times New Roman"/>
                <a:sym typeface="Times New Roman"/>
              </a:rPr>
              <a:t>Knowing the data Type.</a:t>
            </a:r>
            <a:endParaRPr/>
          </a:p>
          <a:p>
            <a:pPr marL="342900" marR="0" lvl="0" indent="-34290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Times New Roman"/>
                <a:ea typeface="Times New Roman"/>
                <a:cs typeface="Times New Roman"/>
                <a:sym typeface="Times New Roman"/>
              </a:rPr>
              <a:t>Summary of the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p:nvPr/>
        </p:nvPicPr>
        <p:blipFill rotWithShape="1">
          <a:blip r:embed="rId3">
            <a:alphaModFix/>
          </a:blip>
          <a:srcRect/>
          <a:stretch/>
        </p:blipFill>
        <p:spPr>
          <a:xfrm>
            <a:off x="515502" y="1729593"/>
            <a:ext cx="7239627" cy="1699407"/>
          </a:xfrm>
          <a:prstGeom prst="rect">
            <a:avLst/>
          </a:prstGeom>
          <a:noFill/>
          <a:ln>
            <a:noFill/>
          </a:ln>
        </p:spPr>
      </p:pic>
      <p:pic>
        <p:nvPicPr>
          <p:cNvPr id="196" name="Google Shape;196;p25"/>
          <p:cNvPicPr preferRelativeResize="0"/>
          <p:nvPr/>
        </p:nvPicPr>
        <p:blipFill rotWithShape="1">
          <a:blip r:embed="rId4">
            <a:alphaModFix/>
          </a:blip>
          <a:srcRect/>
          <a:stretch/>
        </p:blipFill>
        <p:spPr>
          <a:xfrm>
            <a:off x="515502" y="3854742"/>
            <a:ext cx="9350550" cy="2278577"/>
          </a:xfrm>
          <a:prstGeom prst="rect">
            <a:avLst/>
          </a:prstGeom>
          <a:noFill/>
          <a:ln>
            <a:noFill/>
          </a:ln>
        </p:spPr>
      </p:pic>
      <p:sp>
        <p:nvSpPr>
          <p:cNvPr id="197" name="Google Shape;197;p25"/>
          <p:cNvSpPr/>
          <p:nvPr/>
        </p:nvSpPr>
        <p:spPr>
          <a:xfrm>
            <a:off x="769709" y="4576060"/>
            <a:ext cx="3112477" cy="452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8" name="Google Shape;198;p25"/>
          <p:cNvCxnSpPr/>
          <p:nvPr/>
        </p:nvCxnSpPr>
        <p:spPr>
          <a:xfrm rot="10800000" flipH="1">
            <a:off x="3882186" y="2651134"/>
            <a:ext cx="5279399" cy="2141990"/>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sp>
        <p:nvSpPr>
          <p:cNvPr id="199" name="Google Shape;199;p25"/>
          <p:cNvSpPr/>
          <p:nvPr/>
        </p:nvSpPr>
        <p:spPr>
          <a:xfrm>
            <a:off x="882162" y="1848719"/>
            <a:ext cx="5712069" cy="452629"/>
          </a:xfrm>
          <a:prstGeom prst="rect">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00" name="Google Shape;200;p25"/>
          <p:cNvCxnSpPr/>
          <p:nvPr/>
        </p:nvCxnSpPr>
        <p:spPr>
          <a:xfrm>
            <a:off x="6582508" y="2049730"/>
            <a:ext cx="2579077" cy="601404"/>
          </a:xfrm>
          <a:prstGeom prst="straightConnector1">
            <a:avLst/>
          </a:prstGeom>
          <a:noFill/>
          <a:ln w="25400" cap="flat" cmpd="sng">
            <a:solidFill>
              <a:schemeClr val="accent3"/>
            </a:solidFill>
            <a:prstDash val="solid"/>
            <a:round/>
            <a:headEnd type="none" w="sm" len="sm"/>
            <a:tailEnd type="triangle" w="med" len="med"/>
          </a:ln>
          <a:effectLst>
            <a:outerShdw blurRad="40000" dist="20000" dir="5400000" rotWithShape="0">
              <a:srgbClr val="000000">
                <a:alpha val="37647"/>
              </a:srgbClr>
            </a:outerShdw>
          </a:effectLst>
        </p:spPr>
      </p:cxnSp>
      <p:sp>
        <p:nvSpPr>
          <p:cNvPr id="201" name="Google Shape;201;p25"/>
          <p:cNvSpPr txBox="1"/>
          <p:nvPr/>
        </p:nvSpPr>
        <p:spPr>
          <a:xfrm>
            <a:off x="9161585" y="1453180"/>
            <a:ext cx="2700322" cy="193899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Times New Roman"/>
                <a:ea typeface="Times New Roman"/>
                <a:cs typeface="Times New Roman"/>
                <a:sym typeface="Times New Roman"/>
              </a:rPr>
              <a:t>Checking the null values.</a:t>
            </a:r>
            <a:endParaRPr/>
          </a:p>
          <a:p>
            <a:pPr marL="342900" marR="0" lvl="0" indent="-342900" algn="l" rtl="0">
              <a:lnSpc>
                <a:spcPct val="100000"/>
              </a:lnSpc>
              <a:spcBef>
                <a:spcPts val="0"/>
              </a:spcBef>
              <a:spcAft>
                <a:spcPts val="0"/>
              </a:spcAft>
              <a:buClr>
                <a:srgbClr val="000000"/>
              </a:buClr>
              <a:buSzPts val="2400"/>
              <a:buFont typeface="Arial"/>
              <a:buChar char="•"/>
            </a:pPr>
            <a:r>
              <a:rPr lang="en-IN" sz="2400" b="0" i="0" u="none" strike="noStrike" cap="none">
                <a:solidFill>
                  <a:srgbClr val="000000"/>
                </a:solidFill>
                <a:latin typeface="Times New Roman"/>
                <a:ea typeface="Times New Roman"/>
                <a:cs typeface="Times New Roman"/>
                <a:sym typeface="Times New Roman"/>
              </a:rPr>
              <a:t>Making the dataset in proper format</a:t>
            </a:r>
            <a:endParaRPr/>
          </a:p>
        </p:txBody>
      </p:sp>
      <p:sp>
        <p:nvSpPr>
          <p:cNvPr id="202" name="Google Shape;202;p25"/>
          <p:cNvSpPr txBox="1"/>
          <p:nvPr/>
        </p:nvSpPr>
        <p:spPr>
          <a:xfrm>
            <a:off x="0" y="0"/>
            <a:ext cx="12192000" cy="1022278"/>
          </a:xfrm>
          <a:prstGeom prst="rect">
            <a:avLst/>
          </a:prstGeom>
          <a:solidFill>
            <a:srgbClr val="1F3864"/>
          </a:solidFill>
          <a:ln>
            <a:noFill/>
          </a:ln>
          <a:effectLst>
            <a:outerShdw blurRad="50800" dist="50800" dir="5400000" sx="51000" sy="51000" algn="ctr" rotWithShape="0">
              <a:srgbClr val="000000">
                <a:alpha val="80000"/>
              </a:srgbClr>
            </a:outerShdw>
          </a:effectLst>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lt1"/>
              </a:buClr>
              <a:buSzPts val="6000"/>
              <a:buFont typeface="Calibri"/>
              <a:buNone/>
            </a:pPr>
            <a:endParaRPr sz="3600" b="1" i="0" u="none" strike="noStrike" cap="none">
              <a:solidFill>
                <a:schemeClr val="lt1"/>
              </a:solidFill>
              <a:latin typeface="Arial"/>
              <a:ea typeface="Arial"/>
              <a:cs typeface="Arial"/>
              <a:sym typeface="Arial"/>
            </a:endParaRPr>
          </a:p>
        </p:txBody>
      </p:sp>
      <p:sp>
        <p:nvSpPr>
          <p:cNvPr id="203" name="Google Shape;203;p25"/>
          <p:cNvSpPr txBox="1"/>
          <p:nvPr/>
        </p:nvSpPr>
        <p:spPr>
          <a:xfrm>
            <a:off x="211016" y="263769"/>
            <a:ext cx="51962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Arial"/>
                <a:ea typeface="Arial"/>
                <a:cs typeface="Arial"/>
                <a:sym typeface="Arial"/>
              </a:rPr>
              <a:t>Data Pre-Processing</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547</Words>
  <Application>Microsoft Macintosh PowerPoint</Application>
  <PresentationFormat>Widescreen</PresentationFormat>
  <Paragraphs>105</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Times New Roman</vt:lpstr>
      <vt:lpstr>Calibri</vt:lpstr>
      <vt:lpstr>Arial Black</vt:lpstr>
      <vt:lpstr>Arial</vt:lpstr>
      <vt:lpstr>Courier New</vt:lpstr>
      <vt:lpstr>Aharoni</vt:lpstr>
      <vt:lpstr>Noto Sans Symbols</vt:lpstr>
      <vt:lpstr>Office Theme</vt:lpstr>
      <vt:lpstr>Amazon's Best Books Seller</vt:lpstr>
      <vt:lpstr>Content</vt:lpstr>
      <vt:lpstr>Understanding the Problem</vt:lpstr>
      <vt:lpstr>Dataset</vt:lpstr>
      <vt:lpstr>Why it is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Toolkit Breakdown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Amazon's Best Selling Books From 2009-2019</dc:title>
  <dc:creator>Rashmi Padalkar</dc:creator>
  <cp:lastModifiedBy>Priyatham Bikumalla</cp:lastModifiedBy>
  <cp:revision>3</cp:revision>
  <dcterms:created xsi:type="dcterms:W3CDTF">2022-03-12T05:12:28Z</dcterms:created>
  <dcterms:modified xsi:type="dcterms:W3CDTF">2023-05-13T01:14:05Z</dcterms:modified>
</cp:coreProperties>
</file>